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314" r:id="rId5"/>
    <p:sldId id="311" r:id="rId6"/>
    <p:sldId id="312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304" r:id="rId45"/>
    <p:sldId id="296" r:id="rId46"/>
    <p:sldId id="305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7" r:id="rId55"/>
    <p:sldId id="308" r:id="rId56"/>
    <p:sldId id="309" r:id="rId57"/>
    <p:sldId id="310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88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93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6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68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7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24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27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10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22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20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9EF30-5F71-44BA-B765-66225D15726E}" type="datetimeFigureOut">
              <a:rPr lang="en-IN" smtClean="0"/>
              <a:t>15-07-2022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B562-0EAE-45F2-BF5B-7E8B12C4B9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71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90625" y="1112838"/>
            <a:ext cx="10058401" cy="2387600"/>
          </a:xfrm>
        </p:spPr>
        <p:txBody>
          <a:bodyPr/>
          <a:lstStyle/>
          <a:p>
            <a:r>
              <a:rPr lang="en-IN" b="1" dirty="0" smtClean="0"/>
              <a:t>CORPORATE CLASSIFIEDS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09600" y="3602038"/>
            <a:ext cx="5800725" cy="798512"/>
          </a:xfrm>
        </p:spPr>
        <p:txBody>
          <a:bodyPr/>
          <a:lstStyle/>
          <a:p>
            <a:r>
              <a:rPr lang="en-IN" i="1" dirty="0" smtClean="0"/>
              <a:t>Your personal Online Exchange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36406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91251"/>
            <a:ext cx="11353800" cy="2716875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Baskerville Old Face" panose="02020602080505020303" pitchFamily="18" charset="0"/>
              </a:rPr>
              <a:t>SQL TABLES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8" y="3894591"/>
            <a:ext cx="9011908" cy="2419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608880" y="1458410"/>
            <a:ext cx="10583119" cy="471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                                                                                                </a:t>
            </a:r>
            <a:r>
              <a:rPr lang="en-IN" sz="2000" dirty="0" smtClean="0">
                <a:latin typeface="Baskerville Old Face" panose="02020602080505020303" pitchFamily="18" charset="0"/>
              </a:rPr>
              <a:t>EMPLOYEE TABLE</a:t>
            </a:r>
            <a:endParaRPr lang="en-IN" sz="2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Baskerville Old Face" panose="02020602080505020303" pitchFamily="18" charset="0"/>
              </a:rPr>
              <a:t>                                        </a:t>
            </a:r>
          </a:p>
          <a:p>
            <a:pPr marL="0" indent="0">
              <a:buNone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endParaRPr lang="en-US" sz="2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Baskerville Old Face" panose="02020602080505020303" pitchFamily="18" charset="0"/>
              </a:rPr>
              <a:t>                                                                                                                                  </a:t>
            </a:r>
            <a:r>
              <a:rPr lang="en-IN" sz="2000" dirty="0" smtClean="0">
                <a:latin typeface="Baskerville Old Face" panose="02020602080505020303" pitchFamily="18" charset="0"/>
              </a:rPr>
              <a:t>OFFER TABLE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8" y="1177716"/>
            <a:ext cx="901190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5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353"/>
            <a:ext cx="5822066" cy="2338085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Baskerville Old Face" panose="02020602080505020303" pitchFamily="18" charset="0"/>
              </a:rPr>
              <a:t>SQL TABLES (CONTINUED)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45619"/>
            <a:ext cx="10515600" cy="1431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Baskerville Old Face" panose="02020602080505020303" pitchFamily="18" charset="0"/>
              </a:rPr>
              <a:t>LIKED BY TABLE (To describe many to many relationship between offers and employee)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23" y="1956790"/>
            <a:ext cx="9324372" cy="21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86" y="127322"/>
            <a:ext cx="10844514" cy="6435524"/>
          </a:xfrm>
        </p:spPr>
        <p:txBody>
          <a:bodyPr>
            <a:normAutofit/>
          </a:bodyPr>
          <a:lstStyle/>
          <a:p>
            <a:r>
              <a:rPr lang="en-IN" sz="5400" b="1" dirty="0" smtClean="0">
                <a:latin typeface="Baskerville Old Face" panose="02020602080505020303" pitchFamily="18" charset="0"/>
              </a:rPr>
              <a:t>  DEVELOPMENT &amp; DESIGNING</a:t>
            </a:r>
            <a:endParaRPr lang="en-IN" sz="54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5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70" y="81024"/>
            <a:ext cx="11157030" cy="1307938"/>
          </a:xfrm>
        </p:spPr>
        <p:txBody>
          <a:bodyPr/>
          <a:lstStyle/>
          <a:p>
            <a:r>
              <a:rPr lang="en-IN" b="1" dirty="0" smtClean="0">
                <a:latin typeface="Baskerville Old Face" panose="02020602080505020303" pitchFamily="18" charset="0"/>
              </a:rPr>
              <a:t>MICROSERVICES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Baskerville Old Face" panose="02020602080505020303" pitchFamily="18" charset="0"/>
              </a:rPr>
              <a:t>╸ </a:t>
            </a:r>
            <a:r>
              <a:rPr lang="en-US" sz="3600" b="1" dirty="0" err="1" smtClean="0">
                <a:latin typeface="Baskerville Old Face" panose="02020602080505020303" pitchFamily="18" charset="0"/>
              </a:rPr>
              <a:t>Auth</a:t>
            </a:r>
            <a:r>
              <a:rPr lang="en-US" sz="3600" b="1" dirty="0" smtClean="0">
                <a:latin typeface="Baskerville Old Face" panose="02020602080505020303" pitchFamily="18" charset="0"/>
              </a:rPr>
              <a:t> </a:t>
            </a:r>
            <a:r>
              <a:rPr lang="en-US" sz="3600" b="1" dirty="0" err="1" smtClean="0">
                <a:latin typeface="Baskerville Old Face" panose="02020602080505020303" pitchFamily="18" charset="0"/>
              </a:rPr>
              <a:t>microservice</a:t>
            </a:r>
            <a:r>
              <a:rPr lang="en-US" sz="3600" b="1" dirty="0" smtClean="0">
                <a:latin typeface="Baskerville Old Face" panose="02020602080505020303" pitchFamily="18" charset="0"/>
              </a:rPr>
              <a:t> - to handle authentication of the employee</a:t>
            </a:r>
          </a:p>
          <a:p>
            <a:pPr marL="0" indent="0">
              <a:buNone/>
            </a:pPr>
            <a:r>
              <a:rPr lang="en-US" sz="3600" dirty="0" smtClean="0">
                <a:latin typeface="Baskerville Old Face" panose="02020602080505020303" pitchFamily="18" charset="0"/>
              </a:rPr>
              <a:t> ╸ </a:t>
            </a:r>
            <a:r>
              <a:rPr lang="en-US" sz="3600" b="1" dirty="0" smtClean="0">
                <a:latin typeface="Baskerville Old Face" panose="02020602080505020303" pitchFamily="18" charset="0"/>
              </a:rPr>
              <a:t>Employee </a:t>
            </a:r>
            <a:r>
              <a:rPr lang="en-US" sz="3600" b="1" dirty="0" err="1" smtClean="0">
                <a:latin typeface="Baskerville Old Face" panose="02020602080505020303" pitchFamily="18" charset="0"/>
              </a:rPr>
              <a:t>microservice</a:t>
            </a:r>
            <a:r>
              <a:rPr lang="en-US" sz="3600" b="1" dirty="0" smtClean="0">
                <a:latin typeface="Baskerville Old Face" panose="02020602080505020303" pitchFamily="18" charset="0"/>
              </a:rPr>
              <a:t> - to handle employee related services</a:t>
            </a:r>
          </a:p>
          <a:p>
            <a:pPr marL="0" indent="0">
              <a:buNone/>
            </a:pPr>
            <a:r>
              <a:rPr lang="en-US" sz="3600" dirty="0" smtClean="0">
                <a:latin typeface="Baskerville Old Face" panose="02020602080505020303" pitchFamily="18" charset="0"/>
              </a:rPr>
              <a:t> ╸ </a:t>
            </a:r>
            <a:r>
              <a:rPr lang="en-US" sz="3600" b="1" dirty="0" smtClean="0">
                <a:latin typeface="Baskerville Old Face" panose="02020602080505020303" pitchFamily="18" charset="0"/>
              </a:rPr>
              <a:t>Offer </a:t>
            </a:r>
            <a:r>
              <a:rPr lang="en-US" sz="3600" b="1" dirty="0" err="1" smtClean="0">
                <a:latin typeface="Baskerville Old Face" panose="02020602080505020303" pitchFamily="18" charset="0"/>
              </a:rPr>
              <a:t>microservice</a:t>
            </a:r>
            <a:r>
              <a:rPr lang="en-US" sz="3600" b="1" dirty="0" smtClean="0">
                <a:latin typeface="Baskerville Old Face" panose="02020602080505020303" pitchFamily="18" charset="0"/>
              </a:rPr>
              <a:t> - to handle offer related services</a:t>
            </a:r>
          </a:p>
          <a:p>
            <a:pPr marL="0" indent="0">
              <a:buNone/>
            </a:pPr>
            <a:r>
              <a:rPr lang="en-US" sz="3600" dirty="0" smtClean="0">
                <a:latin typeface="Baskerville Old Face" panose="02020602080505020303" pitchFamily="18" charset="0"/>
              </a:rPr>
              <a:t> ╸ </a:t>
            </a:r>
            <a:r>
              <a:rPr lang="en-US" sz="3600" b="1" dirty="0" smtClean="0">
                <a:latin typeface="Baskerville Old Face" panose="02020602080505020303" pitchFamily="18" charset="0"/>
              </a:rPr>
              <a:t>Points </a:t>
            </a:r>
            <a:r>
              <a:rPr lang="en-US" sz="3600" b="1" dirty="0" err="1" smtClean="0">
                <a:latin typeface="Baskerville Old Face" panose="02020602080505020303" pitchFamily="18" charset="0"/>
              </a:rPr>
              <a:t>microservice</a:t>
            </a:r>
            <a:r>
              <a:rPr lang="en-US" sz="3600" b="1" dirty="0" smtClean="0">
                <a:latin typeface="Baskerville Old Face" panose="02020602080505020303" pitchFamily="18" charset="0"/>
              </a:rPr>
              <a:t> - to refresh points gained by the employee</a:t>
            </a:r>
            <a:endParaRPr lang="en-IN" sz="36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9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030" y="365125"/>
            <a:ext cx="10023676" cy="5850480"/>
          </a:xfrm>
        </p:spPr>
        <p:txBody>
          <a:bodyPr>
            <a:normAutofit/>
          </a:bodyPr>
          <a:lstStyle/>
          <a:p>
            <a:r>
              <a:rPr lang="en-IN" sz="6000" b="1" dirty="0" smtClean="0">
                <a:latin typeface="Baskerville Old Face" panose="02020602080505020303" pitchFamily="18" charset="0"/>
              </a:rPr>
              <a:t>AUTH MICROSERVICE</a:t>
            </a:r>
            <a:endParaRPr lang="en-IN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3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1965"/>
            <a:ext cx="11353800" cy="1794077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Baskerville Old Face" panose="02020602080505020303" pitchFamily="18" charset="0"/>
              </a:rPr>
              <a:t>REST ENDPOINTS</a:t>
            </a:r>
            <a:endParaRPr lang="en-IN" sz="36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511" y="1006997"/>
            <a:ext cx="12403238" cy="52162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╸ </a:t>
            </a:r>
            <a:r>
              <a:rPr lang="en-US" b="1" dirty="0" smtClean="0">
                <a:latin typeface="Baskerville Old Face" panose="02020602080505020303" pitchFamily="18" charset="0"/>
              </a:rPr>
              <a:t>/login - to log in the employee and generate </a:t>
            </a:r>
            <a:r>
              <a:rPr lang="en-US" b="1" dirty="0" err="1" smtClean="0">
                <a:latin typeface="Baskerville Old Face" panose="02020602080505020303" pitchFamily="18" charset="0"/>
              </a:rPr>
              <a:t>jwt</a:t>
            </a:r>
            <a:r>
              <a:rPr lang="en-US" b="1" dirty="0" smtClean="0">
                <a:latin typeface="Baskerville Old Face" panose="02020602080505020303" pitchFamily="18" charset="0"/>
              </a:rPr>
              <a:t> token</a:t>
            </a:r>
          </a:p>
          <a:p>
            <a:pPr marL="0" indent="0">
              <a:buNone/>
            </a:pPr>
            <a:r>
              <a:rPr lang="en-US" dirty="0" smtClean="0"/>
              <a:t> ╸ </a:t>
            </a:r>
            <a:r>
              <a:rPr lang="en-US" b="1" dirty="0" smtClean="0">
                <a:latin typeface="Baskerville Old Face" panose="02020602080505020303" pitchFamily="18" charset="0"/>
              </a:rPr>
              <a:t>/validate - to validate the </a:t>
            </a:r>
            <a:r>
              <a:rPr lang="en-US" b="1" dirty="0" err="1" smtClean="0">
                <a:latin typeface="Baskerville Old Face" panose="02020602080505020303" pitchFamily="18" charset="0"/>
              </a:rPr>
              <a:t>jwt</a:t>
            </a:r>
            <a:r>
              <a:rPr lang="en-US" b="1" dirty="0" smtClean="0">
                <a:latin typeface="Baskerville Old Face" panose="02020602080505020303" pitchFamily="18" charset="0"/>
              </a:rPr>
              <a:t> token</a:t>
            </a: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Baskerville Old Face" panose="02020602080505020303" pitchFamily="18" charset="0"/>
              </a:rPr>
              <a:t>                                                                                              A look at swagger.html for </a:t>
            </a:r>
            <a:r>
              <a:rPr lang="en-US" sz="2000" b="1" dirty="0" err="1" smtClean="0">
                <a:latin typeface="Baskerville Old Face" panose="02020602080505020303" pitchFamily="18" charset="0"/>
              </a:rPr>
              <a:t>auth</a:t>
            </a:r>
            <a:r>
              <a:rPr lang="en-US" sz="2000" b="1" dirty="0" smtClean="0">
                <a:latin typeface="Baskerville Old Face" panose="02020602080505020303" pitchFamily="18" charset="0"/>
              </a:rPr>
              <a:t> </a:t>
            </a:r>
            <a:r>
              <a:rPr lang="en-US" sz="2000" b="1" dirty="0" err="1" smtClean="0">
                <a:latin typeface="Baskerville Old Face" panose="02020602080505020303" pitchFamily="18" charset="0"/>
              </a:rPr>
              <a:t>microservice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9998"/>
            <a:ext cx="5401429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8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Baskerville Old Face" panose="02020602080505020303" pitchFamily="18" charset="0"/>
              </a:rPr>
              <a:t>Rest Controller (a gist)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 smtClean="0">
                <a:latin typeface="Baskerville Old Face" panose="02020602080505020303" pitchFamily="18" charset="0"/>
              </a:rPr>
              <a:t>                             One </a:t>
            </a:r>
            <a:r>
              <a:rPr lang="en-US" sz="2400" b="1" dirty="0">
                <a:latin typeface="Baskerville Old Face" panose="02020602080505020303" pitchFamily="18" charset="0"/>
              </a:rPr>
              <a:t>of the Post mappings of the rest </a:t>
            </a:r>
            <a:r>
              <a:rPr lang="en-US" sz="2400" b="1" dirty="0" smtClean="0">
                <a:latin typeface="Baskerville Old Face" panose="02020602080505020303" pitchFamily="18" charset="0"/>
              </a:rPr>
              <a:t>controller</a:t>
            </a:r>
          </a:p>
          <a:p>
            <a:pPr marL="0" indent="0">
              <a:buNone/>
            </a:pPr>
            <a:r>
              <a:rPr lang="en-US" sz="2400" b="1" dirty="0">
                <a:latin typeface="Baskerville Old Face" panose="02020602080505020303" pitchFamily="18" charset="0"/>
              </a:rPr>
              <a:t> </a:t>
            </a:r>
            <a:r>
              <a:rPr lang="en-US" sz="2400" b="1" dirty="0" smtClean="0">
                <a:latin typeface="Baskerville Old Face" panose="02020602080505020303" pitchFamily="18" charset="0"/>
              </a:rPr>
              <a:t>                                                     </a:t>
            </a:r>
            <a:r>
              <a:rPr lang="en-US" sz="2400" b="1" dirty="0">
                <a:latin typeface="Baskerville Old Face" panose="02020602080505020303" pitchFamily="18" charset="0"/>
              </a:rPr>
              <a:t>(to login the user) </a:t>
            </a:r>
            <a:endParaRPr lang="en-US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Baskerville Old Face" panose="02020602080505020303" pitchFamily="18" charset="0"/>
              </a:rPr>
              <a:t>Rest </a:t>
            </a:r>
            <a:r>
              <a:rPr lang="en-US" sz="2400" b="1" dirty="0">
                <a:latin typeface="Baskerville Old Face" panose="02020602080505020303" pitchFamily="18" charset="0"/>
              </a:rPr>
              <a:t>controller calls the UserServiceImpl.java where all the necessary details are implemented </a:t>
            </a:r>
            <a:endParaRPr lang="en-IN" sz="24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9" y="1534161"/>
            <a:ext cx="1005840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4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" y="267144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Baskerville Old Face" panose="02020602080505020303" pitchFamily="18" charset="0"/>
              </a:rPr>
              <a:t>AUTH SERVICE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19" y="335477"/>
            <a:ext cx="8430802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EXCEPTION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╸  </a:t>
            </a:r>
            <a:r>
              <a:rPr lang="en-US" dirty="0" smtClean="0">
                <a:latin typeface="Baskerville Old Face" panose="02020602080505020303" pitchFamily="18" charset="0"/>
              </a:rPr>
              <a:t>Rest </a:t>
            </a:r>
            <a:r>
              <a:rPr lang="en-US" dirty="0">
                <a:latin typeface="Baskerville Old Face" panose="02020602080505020303" pitchFamily="18" charset="0"/>
              </a:rPr>
              <a:t>Exception handler - to handle all the exceptions that occurs in the </a:t>
            </a:r>
            <a:r>
              <a:rPr lang="en-US" dirty="0" err="1">
                <a:latin typeface="Baskerville Old Face" panose="02020602080505020303" pitchFamily="18" charset="0"/>
              </a:rPr>
              <a:t>microservice</a:t>
            </a:r>
            <a:r>
              <a:rPr lang="en-US" dirty="0">
                <a:latin typeface="Baskerville Old Face" panose="02020602080505020303" pitchFamily="18" charset="0"/>
              </a:rPr>
              <a:t> with proper status </a:t>
            </a:r>
            <a:r>
              <a:rPr lang="en-US" dirty="0" smtClean="0">
                <a:latin typeface="Baskerville Old Face" panose="02020602080505020303" pitchFamily="18" charset="0"/>
              </a:rPr>
              <a:t>code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╸ </a:t>
            </a:r>
            <a:r>
              <a:rPr lang="en-US" dirty="0" err="1">
                <a:latin typeface="Baskerville Old Face" panose="02020602080505020303" pitchFamily="18" charset="0"/>
              </a:rPr>
              <a:t>UnauthorizedException</a:t>
            </a:r>
            <a:r>
              <a:rPr lang="en-US" dirty="0">
                <a:latin typeface="Baskerville Old Face" panose="02020602080505020303" pitchFamily="18" charset="0"/>
              </a:rPr>
              <a:t> - thrown when the user is invalid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5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360" y="2255520"/>
            <a:ext cx="10515600" cy="1625600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Baskerville Old Face" panose="02020602080505020303" pitchFamily="18" charset="0"/>
              </a:rPr>
              <a:t>EMPLOYEE MICROSERVICE </a:t>
            </a:r>
          </a:p>
        </p:txBody>
      </p:sp>
    </p:spTree>
    <p:extLst>
      <p:ext uri="{BB962C8B-B14F-4D97-AF65-F5344CB8AC3E}">
        <p14:creationId xmlns:p14="http://schemas.microsoft.com/office/powerpoint/2010/main" val="396091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774" y="365125"/>
            <a:ext cx="7058025" cy="1325563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latin typeface="Baskerville Old Face" panose="02020602080505020303" pitchFamily="18" charset="0"/>
              </a:rPr>
              <a:t>OUR TEAM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i-FI" dirty="0" smtClean="0">
                <a:latin typeface="Baskerville Old Face" panose="02020602080505020303" pitchFamily="18" charset="0"/>
              </a:rPr>
              <a:t>Jishnu Gopalan K P                                                S D Swetha Reddy  </a:t>
            </a:r>
          </a:p>
          <a:p>
            <a:pPr marL="0" indent="0">
              <a:buNone/>
            </a:pPr>
            <a:r>
              <a:rPr lang="fi-FI" dirty="0" smtClean="0">
                <a:latin typeface="Baskerville Old Face" panose="02020602080505020303" pitchFamily="18" charset="0"/>
              </a:rPr>
              <a:t>         (2143970)                                                             (2141429)</a:t>
            </a:r>
          </a:p>
          <a:p>
            <a:pPr marL="0" indent="0">
              <a:buNone/>
            </a:pPr>
            <a:endParaRPr lang="fi-FI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                                           </a:t>
            </a:r>
            <a:r>
              <a:rPr lang="en-US" dirty="0" err="1" smtClean="0">
                <a:latin typeface="Baskerville Old Face" panose="02020602080505020303" pitchFamily="18" charset="0"/>
              </a:rPr>
              <a:t>Adesh</a:t>
            </a: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 err="1" smtClean="0">
                <a:latin typeface="Baskerville Old Face" panose="02020602080505020303" pitchFamily="18" charset="0"/>
              </a:rPr>
              <a:t>Shriram</a:t>
            </a:r>
            <a:r>
              <a:rPr lang="en-US" dirty="0" smtClean="0">
                <a:latin typeface="Baskerville Old Face" panose="02020602080505020303" pitchFamily="18" charset="0"/>
              </a:rPr>
              <a:t> Oak </a:t>
            </a: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dirty="0" smtClean="0">
                <a:latin typeface="Baskerville Old Face" panose="02020602080505020303" pitchFamily="18" charset="0"/>
              </a:rPr>
              <a:t>                                                   (2144028)</a:t>
            </a:r>
          </a:p>
          <a:p>
            <a:pPr marL="0" indent="0">
              <a:buNone/>
            </a:pPr>
            <a:endParaRPr lang="en-US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err="1" smtClean="0">
                <a:latin typeface="Baskerville Old Face" panose="02020602080505020303" pitchFamily="18" charset="0"/>
              </a:rPr>
              <a:t>Sadurla</a:t>
            </a:r>
            <a:r>
              <a:rPr lang="en-IN" dirty="0" smtClean="0">
                <a:latin typeface="Baskerville Old Face" panose="02020602080505020303" pitchFamily="18" charset="0"/>
              </a:rPr>
              <a:t> </a:t>
            </a:r>
            <a:r>
              <a:rPr lang="en-IN" dirty="0" err="1" smtClean="0">
                <a:latin typeface="Baskerville Old Face" panose="02020602080505020303" pitchFamily="18" charset="0"/>
              </a:rPr>
              <a:t>Bhanu</a:t>
            </a:r>
            <a:r>
              <a:rPr lang="en-IN" dirty="0" smtClean="0">
                <a:latin typeface="Baskerville Old Face" panose="02020602080505020303" pitchFamily="18" charset="0"/>
              </a:rPr>
              <a:t> Prasad                                              </a:t>
            </a:r>
            <a:r>
              <a:rPr lang="en-IN" dirty="0" err="1" smtClean="0">
                <a:latin typeface="Baskerville Old Face" panose="02020602080505020303" pitchFamily="18" charset="0"/>
              </a:rPr>
              <a:t>Divya</a:t>
            </a:r>
            <a:r>
              <a:rPr lang="en-IN" dirty="0" smtClean="0">
                <a:latin typeface="Baskerville Old Face" panose="02020602080505020303" pitchFamily="18" charset="0"/>
              </a:rPr>
              <a:t> Sri </a:t>
            </a:r>
            <a:r>
              <a:rPr lang="en-IN" dirty="0" err="1" smtClean="0">
                <a:latin typeface="Baskerville Old Face" panose="02020602080505020303" pitchFamily="18" charset="0"/>
              </a:rPr>
              <a:t>Sankurathri</a:t>
            </a:r>
            <a:endParaRPr lang="en-IN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</a:rPr>
              <a:t> </a:t>
            </a:r>
            <a:r>
              <a:rPr lang="en-IN" dirty="0" smtClean="0">
                <a:latin typeface="Baskerville Old Face" panose="02020602080505020303" pitchFamily="18" charset="0"/>
              </a:rPr>
              <a:t>        (2143987)                                                                     (2143999)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4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REST ENDPOINTS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╸</a:t>
            </a:r>
            <a:r>
              <a:rPr lang="en-US" b="1" dirty="0" smtClean="0"/>
              <a:t> </a:t>
            </a:r>
            <a:r>
              <a:rPr lang="en-US" b="1" dirty="0">
                <a:latin typeface="Baskerville Old Face" panose="02020602080505020303" pitchFamily="18" charset="0"/>
              </a:rPr>
              <a:t>/employee/</a:t>
            </a:r>
            <a:r>
              <a:rPr lang="en-US" b="1" dirty="0" err="1">
                <a:latin typeface="Baskerville Old Face" panose="02020602080505020303" pitchFamily="18" charset="0"/>
              </a:rPr>
              <a:t>viewProfile</a:t>
            </a:r>
            <a:r>
              <a:rPr lang="en-US" b="1" dirty="0">
                <a:latin typeface="Baskerville Old Face" panose="02020602080505020303" pitchFamily="18" charset="0"/>
              </a:rPr>
              <a:t>/{id} - to view employee details by id parameter </a:t>
            </a: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dirty="0" smtClean="0"/>
              <a:t>╸ </a:t>
            </a:r>
            <a:r>
              <a:rPr lang="en-US" b="1" dirty="0" smtClean="0">
                <a:latin typeface="Baskerville Old Face" panose="02020602080505020303" pitchFamily="18" charset="0"/>
              </a:rPr>
              <a:t>/</a:t>
            </a:r>
            <a:r>
              <a:rPr lang="en-US" b="1" dirty="0">
                <a:latin typeface="Baskerville Old Face" panose="02020602080505020303" pitchFamily="18" charset="0"/>
              </a:rPr>
              <a:t>employee/</a:t>
            </a:r>
            <a:r>
              <a:rPr lang="en-US" b="1" dirty="0" err="1">
                <a:latin typeface="Baskerville Old Face" panose="02020602080505020303" pitchFamily="18" charset="0"/>
              </a:rPr>
              <a:t>viewEmployeeOffers</a:t>
            </a:r>
            <a:r>
              <a:rPr lang="en-US" b="1" dirty="0">
                <a:latin typeface="Baskerville Old Face" panose="02020602080505020303" pitchFamily="18" charset="0"/>
              </a:rPr>
              <a:t>/{id} - to view all the offers posted by the employee through id </a:t>
            </a:r>
            <a:r>
              <a:rPr lang="en-US" b="1" dirty="0" smtClean="0">
                <a:latin typeface="Baskerville Old Face" panose="02020602080505020303" pitchFamily="18" charset="0"/>
              </a:rPr>
              <a:t>parameter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╸ </a:t>
            </a:r>
            <a:r>
              <a:rPr lang="en-US" b="1" dirty="0">
                <a:latin typeface="Baskerville Old Face" panose="02020602080505020303" pitchFamily="18" charset="0"/>
              </a:rPr>
              <a:t>/employee/</a:t>
            </a:r>
            <a:r>
              <a:rPr lang="en-US" b="1" dirty="0" err="1">
                <a:latin typeface="Baskerville Old Face" panose="02020602080505020303" pitchFamily="18" charset="0"/>
              </a:rPr>
              <a:t>viewMostLiked</a:t>
            </a:r>
            <a:r>
              <a:rPr lang="en-US" b="1" dirty="0">
                <a:latin typeface="Baskerville Old Face" panose="02020602080505020303" pitchFamily="18" charset="0"/>
              </a:rPr>
              <a:t>/{id} - to view top 3 most liked offers of the employee by id parameter 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4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Rest Controller (a gist)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1999"/>
            <a:ext cx="10515600" cy="1604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         </a:t>
            </a:r>
            <a:r>
              <a:rPr lang="en-US" sz="2600" b="1" dirty="0" smtClean="0">
                <a:latin typeface="Baskerville Old Face" panose="02020602080505020303" pitchFamily="18" charset="0"/>
              </a:rPr>
              <a:t>One </a:t>
            </a:r>
            <a:r>
              <a:rPr lang="en-US" sz="2600" b="1" dirty="0">
                <a:latin typeface="Baskerville Old Face" panose="02020602080505020303" pitchFamily="18" charset="0"/>
              </a:rPr>
              <a:t>of the Get mappings of the rest </a:t>
            </a:r>
            <a:r>
              <a:rPr lang="en-US" sz="2600" b="1" dirty="0" smtClean="0">
                <a:latin typeface="Baskerville Old Face" panose="02020602080505020303" pitchFamily="18" charset="0"/>
              </a:rPr>
              <a:t>controller</a:t>
            </a:r>
          </a:p>
          <a:p>
            <a:pPr marL="0" indent="0">
              <a:buNone/>
            </a:pPr>
            <a:r>
              <a:rPr lang="en-US" sz="2600" b="1" dirty="0">
                <a:latin typeface="Baskerville Old Face" panose="02020602080505020303" pitchFamily="18" charset="0"/>
              </a:rPr>
              <a:t> </a:t>
            </a:r>
            <a:r>
              <a:rPr lang="en-US" sz="2600" b="1" dirty="0" smtClean="0">
                <a:latin typeface="Baskerville Old Face" panose="02020602080505020303" pitchFamily="18" charset="0"/>
              </a:rPr>
              <a:t>                       </a:t>
            </a:r>
            <a:r>
              <a:rPr lang="en-US" sz="2600" b="1" dirty="0">
                <a:latin typeface="Baskerville Old Face" panose="02020602080505020303" pitchFamily="18" charset="0"/>
              </a:rPr>
              <a:t>(to view the profile of the user) </a:t>
            </a:r>
            <a:endParaRPr lang="en-US" sz="26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Baskerville Old Face" panose="02020602080505020303" pitchFamily="18" charset="0"/>
              </a:rPr>
              <a:t>             Rest </a:t>
            </a:r>
            <a:r>
              <a:rPr lang="en-US" sz="2600" b="1" dirty="0">
                <a:latin typeface="Baskerville Old Face" panose="02020602080505020303" pitchFamily="18" charset="0"/>
              </a:rPr>
              <a:t>controller calls the employeeServiceImpl.java where all </a:t>
            </a:r>
            <a:r>
              <a:rPr lang="en-US" sz="2600" b="1" dirty="0" smtClean="0">
                <a:latin typeface="Baskerville Old Face" panose="02020602080505020303" pitchFamily="18" charset="0"/>
              </a:rPr>
              <a:t>the</a:t>
            </a:r>
          </a:p>
          <a:p>
            <a:pPr marL="0" indent="0">
              <a:buNone/>
            </a:pPr>
            <a:r>
              <a:rPr lang="en-US" sz="2600" b="1" dirty="0" smtClean="0">
                <a:latin typeface="Baskerville Old Face" panose="02020602080505020303" pitchFamily="18" charset="0"/>
              </a:rPr>
              <a:t>              necessary details </a:t>
            </a:r>
            <a:r>
              <a:rPr lang="en-US" sz="2600" b="1" dirty="0">
                <a:latin typeface="Baskerville Old Face" panose="02020602080505020303" pitchFamily="18" charset="0"/>
              </a:rPr>
              <a:t>are implemented</a:t>
            </a:r>
          </a:p>
          <a:p>
            <a:pPr marL="0" indent="0">
              <a:buNone/>
            </a:pPr>
            <a:endParaRPr lang="en-IN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52" y="1879600"/>
            <a:ext cx="100584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4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" y="282384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EMPLOYEE </a:t>
            </a:r>
            <a:r>
              <a:rPr lang="en-IN" sz="4000" b="1" dirty="0" smtClean="0">
                <a:latin typeface="Baskerville Old Face" panose="02020602080505020303" pitchFamily="18" charset="0"/>
              </a:rPr>
              <a:t/>
            </a:r>
            <a:br>
              <a:rPr lang="en-IN" sz="4000" b="1" dirty="0" smtClean="0">
                <a:latin typeface="Baskerville Old Face" panose="02020602080505020303" pitchFamily="18" charset="0"/>
              </a:rPr>
            </a:br>
            <a:r>
              <a:rPr lang="en-IN" sz="4000" b="1" dirty="0" smtClean="0">
                <a:latin typeface="Baskerville Old Face" panose="02020602080505020303" pitchFamily="18" charset="0"/>
              </a:rPr>
              <a:t>SERVICE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54" y="212596"/>
            <a:ext cx="8145012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2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EXCEPTION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>
                <a:latin typeface="Baskerville Old Face" panose="02020602080505020303" pitchFamily="18" charset="0"/>
              </a:rPr>
              <a:t>Employee Exception handler - to handle all the exceptions that occurs in the </a:t>
            </a:r>
            <a:r>
              <a:rPr lang="en-US" b="1" dirty="0" err="1">
                <a:latin typeface="Baskerville Old Face" panose="02020602080505020303" pitchFamily="18" charset="0"/>
              </a:rPr>
              <a:t>microservice</a:t>
            </a:r>
            <a:r>
              <a:rPr lang="en-US" b="1" dirty="0">
                <a:latin typeface="Baskerville Old Face" panose="02020602080505020303" pitchFamily="18" charset="0"/>
              </a:rPr>
              <a:t> with proper status </a:t>
            </a:r>
            <a:r>
              <a:rPr lang="en-US" b="1" dirty="0" smtClean="0">
                <a:latin typeface="Baskerville Old Face" panose="02020602080505020303" pitchFamily="18" charset="0"/>
              </a:rPr>
              <a:t>code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InvalidUserException</a:t>
            </a:r>
            <a:r>
              <a:rPr lang="en-US" b="1" dirty="0">
                <a:latin typeface="Baskerville Old Face" panose="02020602080505020303" pitchFamily="18" charset="0"/>
              </a:rPr>
              <a:t> - thrown when the user is </a:t>
            </a:r>
            <a:r>
              <a:rPr lang="en-US" b="1" dirty="0" smtClean="0">
                <a:latin typeface="Baskerville Old Face" panose="02020602080505020303" pitchFamily="18" charset="0"/>
              </a:rPr>
              <a:t>unauthorized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MicroserviceException</a:t>
            </a:r>
            <a:r>
              <a:rPr lang="en-US" b="1" dirty="0">
                <a:latin typeface="Baskerville Old Face" panose="02020602080505020303" pitchFamily="18" charset="0"/>
              </a:rPr>
              <a:t> - thrown when there is an error in the communicated </a:t>
            </a:r>
            <a:r>
              <a:rPr lang="en-US" b="1" dirty="0" err="1">
                <a:latin typeface="Baskerville Old Face" panose="02020602080505020303" pitchFamily="18" charset="0"/>
              </a:rPr>
              <a:t>microservice</a:t>
            </a:r>
            <a:r>
              <a:rPr lang="en-US" dirty="0">
                <a:latin typeface="Baskerville Old Face" panose="02020602080505020303" pitchFamily="18" charset="0"/>
              </a:rPr>
              <a:t>.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1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-81280"/>
            <a:ext cx="10515600" cy="123952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FEIGN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158240"/>
            <a:ext cx="10515600" cy="5598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╸ </a:t>
            </a:r>
            <a:r>
              <a:rPr lang="en-US" dirty="0" err="1"/>
              <a:t>Auth</a:t>
            </a:r>
            <a:r>
              <a:rPr lang="en-US" dirty="0"/>
              <a:t> client - to communicate with the authentication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╸ Offer client - to communicate with the offer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pPr marL="0" indent="0">
              <a:buNone/>
            </a:pPr>
            <a:r>
              <a:rPr lang="en-IN" dirty="0" smtClean="0"/>
              <a:t> 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</a:t>
            </a:r>
          </a:p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</a:rPr>
              <a:t> </a:t>
            </a:r>
            <a:r>
              <a:rPr lang="en-IN" dirty="0" smtClean="0">
                <a:latin typeface="Baskerville Old Face" panose="02020602080505020303" pitchFamily="18" charset="0"/>
              </a:rPr>
              <a:t>                                        </a:t>
            </a:r>
            <a:r>
              <a:rPr lang="en-IN" sz="2000" dirty="0" smtClean="0">
                <a:latin typeface="Baskerville Old Face" panose="02020602080505020303" pitchFamily="18" charset="0"/>
              </a:rPr>
              <a:t>Interface </a:t>
            </a:r>
            <a:r>
              <a:rPr lang="en-IN" sz="2000" dirty="0">
                <a:latin typeface="Baskerville Old Face" panose="02020602080505020303" pitchFamily="18" charset="0"/>
              </a:rPr>
              <a:t>of </a:t>
            </a:r>
            <a:r>
              <a:rPr lang="en-IN" sz="2000" dirty="0" err="1">
                <a:latin typeface="Baskerville Old Face" panose="02020602080505020303" pitchFamily="18" charset="0"/>
              </a:rPr>
              <a:t>AuthClient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26640"/>
            <a:ext cx="10058400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040" y="2468245"/>
            <a:ext cx="10515600" cy="1331595"/>
          </a:xfrm>
        </p:spPr>
        <p:txBody>
          <a:bodyPr>
            <a:normAutofit/>
          </a:bodyPr>
          <a:lstStyle/>
          <a:p>
            <a:r>
              <a:rPr lang="en-IN" sz="5400" b="1" dirty="0">
                <a:latin typeface="Baskerville Old Face" panose="02020602080505020303" pitchFamily="18" charset="0"/>
              </a:rPr>
              <a:t>OFFER MICROSERVICE</a:t>
            </a:r>
          </a:p>
        </p:txBody>
      </p:sp>
    </p:spTree>
    <p:extLst>
      <p:ext uri="{BB962C8B-B14F-4D97-AF65-F5344CB8AC3E}">
        <p14:creationId xmlns:p14="http://schemas.microsoft.com/office/powerpoint/2010/main" val="349899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Baskerville Old Face" panose="02020602080505020303" pitchFamily="18" charset="0"/>
              </a:rPr>
              <a:t>REST ENDPOINTS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addOffer</a:t>
            </a:r>
            <a:r>
              <a:rPr lang="en-IN" b="1" dirty="0">
                <a:latin typeface="Baskerville Old Face" panose="02020602080505020303" pitchFamily="18" charset="0"/>
              </a:rPr>
              <a:t> - to post a new </a:t>
            </a:r>
            <a:r>
              <a:rPr lang="en-IN" b="1" dirty="0" smtClean="0">
                <a:latin typeface="Baskerville Old Face" panose="02020602080505020303" pitchFamily="18" charset="0"/>
              </a:rPr>
              <a:t>offer</a:t>
            </a: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</a:t>
            </a: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editOffer</a:t>
            </a:r>
            <a:r>
              <a:rPr lang="en-IN" b="1" dirty="0">
                <a:latin typeface="Baskerville Old Face" panose="02020602080505020303" pitchFamily="18" charset="0"/>
              </a:rPr>
              <a:t> - to edit an existing </a:t>
            </a:r>
            <a:r>
              <a:rPr lang="en-IN" b="1" dirty="0" smtClean="0">
                <a:latin typeface="Baskerville Old Face" panose="02020602080505020303" pitchFamily="18" charset="0"/>
              </a:rPr>
              <a:t>offer</a:t>
            </a: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</a:t>
            </a: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engageOffer</a:t>
            </a:r>
            <a:r>
              <a:rPr lang="en-IN" b="1" dirty="0">
                <a:latin typeface="Baskerville Old Face" panose="02020602080505020303" pitchFamily="18" charset="0"/>
              </a:rPr>
              <a:t> - to engage an </a:t>
            </a:r>
            <a:r>
              <a:rPr lang="en-IN" b="1" dirty="0" smtClean="0">
                <a:latin typeface="Baskerville Old Face" panose="02020602080505020303" pitchFamily="18" charset="0"/>
              </a:rPr>
              <a:t>offer</a:t>
            </a: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</a:t>
            </a: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getOfferByCategory</a:t>
            </a:r>
            <a:r>
              <a:rPr lang="en-IN" b="1" dirty="0">
                <a:latin typeface="Baskerville Old Face" panose="02020602080505020303" pitchFamily="18" charset="0"/>
              </a:rPr>
              <a:t> - to filter offers by </a:t>
            </a:r>
            <a:r>
              <a:rPr lang="en-IN" b="1" dirty="0" smtClean="0">
                <a:latin typeface="Baskerville Old Face" panose="02020602080505020303" pitchFamily="18" charset="0"/>
              </a:rPr>
              <a:t>category</a:t>
            </a: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</a:t>
            </a: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getOfferByPostedDate</a:t>
            </a:r>
            <a:r>
              <a:rPr lang="en-IN" b="1" dirty="0">
                <a:latin typeface="Baskerville Old Face" panose="02020602080505020303" pitchFamily="18" charset="0"/>
              </a:rPr>
              <a:t> - to filter offers by posted date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getOfferByTopLikes</a:t>
            </a:r>
            <a:r>
              <a:rPr lang="en-IN" b="1" dirty="0">
                <a:latin typeface="Baskerville Old Face" panose="02020602080505020303" pitchFamily="18" charset="0"/>
              </a:rPr>
              <a:t> - to retrieve top 3 most liked offers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 ╸ </a:t>
            </a:r>
            <a:r>
              <a:rPr lang="en-IN" b="1" dirty="0">
                <a:latin typeface="Baskerville Old Face" panose="02020602080505020303" pitchFamily="18" charset="0"/>
              </a:rPr>
              <a:t>/offer/</a:t>
            </a:r>
            <a:r>
              <a:rPr lang="en-IN" b="1" dirty="0" err="1">
                <a:latin typeface="Baskerville Old Face" panose="02020602080505020303" pitchFamily="18" charset="0"/>
              </a:rPr>
              <a:t>getOfferDetails</a:t>
            </a:r>
            <a:r>
              <a:rPr lang="en-IN" b="1" dirty="0">
                <a:latin typeface="Baskerville Old Face" panose="02020602080505020303" pitchFamily="18" charset="0"/>
              </a:rPr>
              <a:t>/{id} - to retrieve offer by id parameter</a:t>
            </a:r>
          </a:p>
        </p:txBody>
      </p:sp>
    </p:spTree>
    <p:extLst>
      <p:ext uri="{BB962C8B-B14F-4D97-AF65-F5344CB8AC3E}">
        <p14:creationId xmlns:p14="http://schemas.microsoft.com/office/powerpoint/2010/main" val="197587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Baskerville Old Face" panose="02020602080505020303" pitchFamily="18" charset="0"/>
              </a:rPr>
              <a:t>Rest Controller (a </a:t>
            </a:r>
            <a:r>
              <a:rPr lang="en-IN" b="1" dirty="0" smtClean="0">
                <a:latin typeface="Baskerville Old Face" panose="02020602080505020303" pitchFamily="18" charset="0"/>
              </a:rPr>
              <a:t>gist)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2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Baskerville Old Face" panose="02020602080505020303" pitchFamily="18" charset="0"/>
              </a:rPr>
              <a:t>One </a:t>
            </a:r>
            <a:r>
              <a:rPr lang="en-US" sz="2000" dirty="0">
                <a:latin typeface="Baskerville Old Face" panose="02020602080505020303" pitchFamily="18" charset="0"/>
              </a:rPr>
              <a:t>of the Get mappings of the rest controller (to get the details of an offer by offer id) Rest controller calls the offerService.java where all the necessary details are implemented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0" y="1857155"/>
            <a:ext cx="10058400" cy="29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8856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OFFER </a:t>
            </a:r>
            <a:r>
              <a:rPr lang="en-IN" sz="4000" b="1" dirty="0" smtClean="0">
                <a:latin typeface="Baskerville Old Face" panose="02020602080505020303" pitchFamily="18" charset="0"/>
              </a:rPr>
              <a:t/>
            </a:r>
            <a:br>
              <a:rPr lang="en-IN" sz="4000" b="1" dirty="0" smtClean="0">
                <a:latin typeface="Baskerville Old Face" panose="02020602080505020303" pitchFamily="18" charset="0"/>
              </a:rPr>
            </a:br>
            <a:r>
              <a:rPr lang="en-IN" sz="4000" b="1" dirty="0" smtClean="0">
                <a:latin typeface="Baskerville Old Face" panose="02020602080505020303" pitchFamily="18" charset="0"/>
              </a:rPr>
              <a:t>SERVICE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80" y="204337"/>
            <a:ext cx="926911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83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EXCEPTION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" y="1195705"/>
            <a:ext cx="112928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>
                <a:latin typeface="Baskerville Old Face" panose="02020602080505020303" pitchFamily="18" charset="0"/>
              </a:rPr>
              <a:t>Global Exception handler - to handle all the exceptions that occurs in </a:t>
            </a:r>
            <a:r>
              <a:rPr lang="en-US" b="1" dirty="0" smtClean="0">
                <a:latin typeface="Baskerville Old Face" panose="02020602080505020303" pitchFamily="18" charset="0"/>
              </a:rPr>
              <a:t>  the </a:t>
            </a:r>
            <a:r>
              <a:rPr lang="en-US" b="1" dirty="0" err="1">
                <a:latin typeface="Baskerville Old Face" panose="02020602080505020303" pitchFamily="18" charset="0"/>
              </a:rPr>
              <a:t>microservice</a:t>
            </a:r>
            <a:r>
              <a:rPr lang="en-US" b="1" dirty="0">
                <a:latin typeface="Baskerville Old Face" panose="02020602080505020303" pitchFamily="18" charset="0"/>
              </a:rPr>
              <a:t> with proper status </a:t>
            </a:r>
            <a:r>
              <a:rPr lang="en-US" b="1" dirty="0" smtClean="0">
                <a:latin typeface="Baskerville Old Face" panose="02020602080505020303" pitchFamily="18" charset="0"/>
              </a:rPr>
              <a:t>code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EmployeeNotFoundException</a:t>
            </a:r>
            <a:r>
              <a:rPr lang="en-US" b="1" dirty="0">
                <a:latin typeface="Baskerville Old Face" panose="02020602080505020303" pitchFamily="18" charset="0"/>
              </a:rPr>
              <a:t> - thrown when no employee is </a:t>
            </a:r>
            <a:r>
              <a:rPr lang="en-US" b="1" dirty="0" smtClean="0">
                <a:latin typeface="Baskerville Old Face" panose="02020602080505020303" pitchFamily="18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ImproperDateException</a:t>
            </a:r>
            <a:r>
              <a:rPr lang="en-US" b="1" dirty="0">
                <a:latin typeface="Baskerville Old Face" panose="02020602080505020303" pitchFamily="18" charset="0"/>
              </a:rPr>
              <a:t> - thrown when improper date is </a:t>
            </a:r>
            <a:r>
              <a:rPr lang="en-US" b="1" dirty="0" smtClean="0">
                <a:latin typeface="Baskerville Old Face" panose="02020602080505020303" pitchFamily="18" charset="0"/>
              </a:rPr>
              <a:t>passed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InvalidTokenException</a:t>
            </a:r>
            <a:r>
              <a:rPr lang="en-US" b="1" dirty="0">
                <a:latin typeface="Baskerville Old Face" panose="02020602080505020303" pitchFamily="18" charset="0"/>
              </a:rPr>
              <a:t> - thrown when the </a:t>
            </a:r>
            <a:r>
              <a:rPr lang="en-US" b="1" dirty="0" err="1">
                <a:latin typeface="Baskerville Old Face" panose="02020602080505020303" pitchFamily="18" charset="0"/>
              </a:rPr>
              <a:t>jwt</a:t>
            </a:r>
            <a:r>
              <a:rPr lang="en-US" b="1" dirty="0">
                <a:latin typeface="Baskerville Old Face" panose="02020602080505020303" pitchFamily="18" charset="0"/>
              </a:rPr>
              <a:t> token is </a:t>
            </a:r>
            <a:r>
              <a:rPr lang="en-US" b="1" dirty="0" smtClean="0">
                <a:latin typeface="Baskerville Old Face" panose="02020602080505020303" pitchFamily="18" charset="0"/>
              </a:rPr>
              <a:t>invalid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MicroserviceException</a:t>
            </a:r>
            <a:r>
              <a:rPr lang="en-US" b="1" dirty="0">
                <a:latin typeface="Baskerville Old Face" panose="02020602080505020303" pitchFamily="18" charset="0"/>
              </a:rPr>
              <a:t> - thrown when the communicated </a:t>
            </a:r>
            <a:r>
              <a:rPr lang="en-US" b="1" dirty="0" err="1">
                <a:latin typeface="Baskerville Old Face" panose="02020602080505020303" pitchFamily="18" charset="0"/>
              </a:rPr>
              <a:t>microservice</a:t>
            </a:r>
            <a:r>
              <a:rPr lang="en-US" b="1" dirty="0">
                <a:latin typeface="Baskerville Old Face" panose="02020602080505020303" pitchFamily="18" charset="0"/>
              </a:rPr>
              <a:t> is not </a:t>
            </a:r>
            <a:r>
              <a:rPr lang="en-US" b="1" dirty="0" smtClean="0">
                <a:latin typeface="Baskerville Old Face" panose="02020602080505020303" pitchFamily="18" charset="0"/>
              </a:rPr>
              <a:t>working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OfferNotFoundException</a:t>
            </a:r>
            <a:r>
              <a:rPr lang="en-US" b="1" dirty="0">
                <a:latin typeface="Baskerville Old Face" panose="02020602080505020303" pitchFamily="18" charset="0"/>
              </a:rPr>
              <a:t> - thrown when no offers are found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5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034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en-IN" sz="4000" b="1" dirty="0">
                <a:latin typeface="Baskerville Old Face" panose="02020602080505020303" pitchFamily="18" charset="0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394597"/>
            <a:ext cx="11223171" cy="4782366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Baskerville Old Face" panose="02020602080505020303" pitchFamily="18" charset="0"/>
              </a:rPr>
              <a:t>An organization has to create an Classifieds App for its employees to allow posting of ads on a particular product that the employees can buy and sell within the employee community. The employee who posts an offer in Classifieds Application is a seller and an employee who shows interest is a consumer. Though the real selling doesn’t happen over the app, an engagement between the seller and the consumer is created, by liking/commenting to the offer.</a:t>
            </a:r>
          </a:p>
        </p:txBody>
      </p:sp>
    </p:spTree>
    <p:extLst>
      <p:ext uri="{BB962C8B-B14F-4D97-AF65-F5344CB8AC3E}">
        <p14:creationId xmlns:p14="http://schemas.microsoft.com/office/powerpoint/2010/main" val="96606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0" y="-14287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Baskerville Old Face" panose="02020602080505020303" pitchFamily="18" charset="0"/>
              </a:rPr>
              <a:t>FEIGN </a:t>
            </a:r>
            <a:r>
              <a:rPr lang="en-IN" sz="3200" b="1" dirty="0" smtClean="0">
                <a:latin typeface="Baskerville Old Face" panose="02020602080505020303" pitchFamily="18" charset="0"/>
              </a:rPr>
              <a:t>CLIENTS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105989"/>
            <a:ext cx="11252200" cy="50709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Auth</a:t>
            </a:r>
            <a:r>
              <a:rPr lang="en-US" b="1" dirty="0">
                <a:latin typeface="Baskerville Old Face" panose="02020602080505020303" pitchFamily="18" charset="0"/>
              </a:rPr>
              <a:t> client - to communicate with the authentication </a:t>
            </a:r>
            <a:r>
              <a:rPr lang="en-US" b="1" dirty="0" err="1" smtClean="0">
                <a:latin typeface="Baskerville Old Face" panose="02020602080505020303" pitchFamily="18" charset="0"/>
              </a:rPr>
              <a:t>microservice</a:t>
            </a: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>
                <a:latin typeface="Baskerville Old Face" panose="02020602080505020303" pitchFamily="18" charset="0"/>
              </a:rPr>
              <a:t>Employee client - to communicate with the employee </a:t>
            </a:r>
            <a:r>
              <a:rPr lang="en-US" b="1" dirty="0" err="1" smtClean="0">
                <a:latin typeface="Baskerville Old Face" panose="02020602080505020303" pitchFamily="18" charset="0"/>
              </a:rPr>
              <a:t>microservice</a:t>
            </a: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Baskerville Old Face" panose="02020602080505020303" pitchFamily="18" charset="0"/>
              </a:rPr>
              <a:t>                                                          </a:t>
            </a:r>
            <a:r>
              <a:rPr lang="en-IN" sz="2000" dirty="0" smtClean="0">
                <a:latin typeface="Baskerville Old Face" panose="02020602080505020303" pitchFamily="18" charset="0"/>
              </a:rPr>
              <a:t>Interface </a:t>
            </a:r>
            <a:r>
              <a:rPr lang="en-IN" sz="2000" dirty="0">
                <a:latin typeface="Baskerville Old Face" panose="02020602080505020303" pitchFamily="18" charset="0"/>
              </a:rPr>
              <a:t>of </a:t>
            </a:r>
            <a:r>
              <a:rPr lang="en-IN" sz="2000" dirty="0" err="1">
                <a:latin typeface="Baskerville Old Face" panose="02020602080505020303" pitchFamily="18" charset="0"/>
              </a:rPr>
              <a:t>AuthClient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2377440"/>
            <a:ext cx="10632440" cy="28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3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143" y="257710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5400" b="1" dirty="0" smtClean="0">
                <a:latin typeface="Baskerville Old Face" panose="02020602080505020303" pitchFamily="18" charset="0"/>
              </a:rPr>
              <a:t>               POINTS </a:t>
            </a:r>
            <a:br>
              <a:rPr lang="en-IN" sz="5400" b="1" dirty="0" smtClean="0">
                <a:latin typeface="Baskerville Old Face" panose="02020602080505020303" pitchFamily="18" charset="0"/>
              </a:rPr>
            </a:br>
            <a:r>
              <a:rPr lang="en-IN" sz="5400" b="1" dirty="0" smtClean="0">
                <a:latin typeface="Baskerville Old Face" panose="02020602080505020303" pitchFamily="18" charset="0"/>
              </a:rPr>
              <a:t>        MICROSERVICE </a:t>
            </a:r>
            <a:endParaRPr lang="en-IN" sz="54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647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-15739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Baskerville Old Face" panose="02020602080505020303" pitchFamily="18" charset="0"/>
              </a:rPr>
              <a:t/>
            </a:r>
            <a:br>
              <a:rPr lang="en-IN" sz="3600" b="1" dirty="0" smtClean="0">
                <a:latin typeface="Baskerville Old Face" panose="02020602080505020303" pitchFamily="18" charset="0"/>
              </a:rPr>
            </a:br>
            <a:r>
              <a:rPr lang="en-IN" sz="3600" b="1" dirty="0" smtClean="0">
                <a:latin typeface="Baskerville Old Face" panose="02020602080505020303" pitchFamily="18" charset="0"/>
              </a:rPr>
              <a:t>REST </a:t>
            </a:r>
            <a:r>
              <a:rPr lang="en-IN" sz="3600" b="1" dirty="0">
                <a:latin typeface="Baskerville Old Face" panose="02020602080505020303" pitchFamily="18" charset="0"/>
              </a:rPr>
              <a:t>ENDPOINTS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43" y="1341120"/>
            <a:ext cx="10515600" cy="5516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╸ </a:t>
            </a:r>
            <a:r>
              <a:rPr lang="en-US" b="1" dirty="0">
                <a:latin typeface="Baskerville Old Face" panose="02020602080505020303" pitchFamily="18" charset="0"/>
              </a:rPr>
              <a:t>/</a:t>
            </a:r>
            <a:r>
              <a:rPr lang="en-US" b="1" dirty="0" err="1">
                <a:latin typeface="Baskerville Old Face" panose="02020602080505020303" pitchFamily="18" charset="0"/>
              </a:rPr>
              <a:t>getpointsbyemp</a:t>
            </a:r>
            <a:r>
              <a:rPr lang="en-US" b="1" dirty="0">
                <a:latin typeface="Baskerville Old Face" panose="02020602080505020303" pitchFamily="18" charset="0"/>
              </a:rPr>
              <a:t>/{id} - to get points gained by the </a:t>
            </a:r>
            <a:r>
              <a:rPr lang="en-US" b="1" dirty="0" smtClean="0">
                <a:latin typeface="Baskerville Old Face" panose="02020602080505020303" pitchFamily="18" charset="0"/>
              </a:rPr>
              <a:t>employee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>
                <a:latin typeface="Baskerville Old Face" panose="02020602080505020303" pitchFamily="18" charset="0"/>
              </a:rPr>
              <a:t>/</a:t>
            </a:r>
            <a:r>
              <a:rPr lang="en-US" b="1" dirty="0" err="1">
                <a:latin typeface="Baskerville Old Face" panose="02020602080505020303" pitchFamily="18" charset="0"/>
              </a:rPr>
              <a:t>refreshpointsbyemp</a:t>
            </a:r>
            <a:r>
              <a:rPr lang="en-US" b="1" dirty="0">
                <a:latin typeface="Baskerville Old Face" panose="02020602080505020303" pitchFamily="18" charset="0"/>
              </a:rPr>
              <a:t>/{id} - to refresh the points of the </a:t>
            </a:r>
            <a:r>
              <a:rPr lang="en-US" b="1" dirty="0" smtClean="0">
                <a:latin typeface="Baskerville Old Face" panose="02020602080505020303" pitchFamily="18" charset="0"/>
              </a:rPr>
              <a:t>employee</a:t>
            </a: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Baskerville Old Face" panose="02020602080505020303" pitchFamily="18" charset="0"/>
              </a:rPr>
              <a:t>                                               A </a:t>
            </a:r>
            <a:r>
              <a:rPr lang="en-US" sz="1800" b="1" dirty="0">
                <a:latin typeface="Baskerville Old Face" panose="02020602080505020303" pitchFamily="18" charset="0"/>
              </a:rPr>
              <a:t>look at swagger (for points controller) </a:t>
            </a:r>
            <a:endParaRPr lang="en-US" sz="1800" b="1" dirty="0" smtClean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8" y="2972307"/>
            <a:ext cx="6226294" cy="27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Baskerville Old Face" panose="02020602080505020303" pitchFamily="18" charset="0"/>
              </a:rPr>
              <a:t>Rest Controller (a gist)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38057"/>
            <a:ext cx="10515600" cy="103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Baskerville Old Face" panose="02020602080505020303" pitchFamily="18" charset="0"/>
              </a:rPr>
              <a:t>One of the Get mappings of the rest controller (to get the points gained by the employee) </a:t>
            </a:r>
            <a:endParaRPr lang="en-US" sz="18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Baskerville Old Face" panose="02020602080505020303" pitchFamily="18" charset="0"/>
              </a:rPr>
              <a:t>Rest </a:t>
            </a:r>
            <a:r>
              <a:rPr lang="en-US" sz="1800" b="1" dirty="0">
                <a:latin typeface="Baskerville Old Face" panose="02020602080505020303" pitchFamily="18" charset="0"/>
              </a:rPr>
              <a:t>controller calls the pointsServiceImpl.java where all the necessary details are implemented </a:t>
            </a:r>
            <a:endParaRPr lang="en-IN" sz="18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46811"/>
            <a:ext cx="9241361" cy="19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1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795" y="2490017"/>
            <a:ext cx="11014166" cy="13255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Baskerville Old Face" panose="02020602080505020303" pitchFamily="18" charset="0"/>
              </a:rPr>
              <a:t> POINTS</a:t>
            </a:r>
            <a:br>
              <a:rPr lang="en-IN" sz="3600" b="1" dirty="0" smtClean="0">
                <a:latin typeface="Baskerville Old Face" panose="02020602080505020303" pitchFamily="18" charset="0"/>
              </a:rPr>
            </a:br>
            <a:r>
              <a:rPr lang="en-IN" sz="3600" b="1" dirty="0" smtClean="0">
                <a:latin typeface="Baskerville Old Face" panose="02020602080505020303" pitchFamily="18" charset="0"/>
              </a:rPr>
              <a:t> </a:t>
            </a:r>
            <a:r>
              <a:rPr lang="en-IN" sz="3600" b="1" dirty="0">
                <a:latin typeface="Baskerville Old Face" panose="02020602080505020303" pitchFamily="18" charset="0"/>
              </a:rPr>
              <a:t>SERVICE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61" y="330774"/>
            <a:ext cx="8902800" cy="58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45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EXCEPTION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31" y="1825625"/>
            <a:ext cx="108138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InvalidUserException</a:t>
            </a:r>
            <a:r>
              <a:rPr lang="en-US" b="1" dirty="0">
                <a:latin typeface="Baskerville Old Face" panose="02020602080505020303" pitchFamily="18" charset="0"/>
              </a:rPr>
              <a:t> - thrown when the </a:t>
            </a:r>
            <a:r>
              <a:rPr lang="en-US" b="1" dirty="0" err="1">
                <a:latin typeface="Baskerville Old Face" panose="02020602080505020303" pitchFamily="18" charset="0"/>
              </a:rPr>
              <a:t>jwt</a:t>
            </a:r>
            <a:r>
              <a:rPr lang="en-US" b="1" dirty="0">
                <a:latin typeface="Baskerville Old Face" panose="02020602080505020303" pitchFamily="18" charset="0"/>
              </a:rPr>
              <a:t> token is </a:t>
            </a:r>
            <a:r>
              <a:rPr lang="en-US" b="1" dirty="0" smtClean="0">
                <a:latin typeface="Baskerville Old Face" panose="02020602080505020303" pitchFamily="18" charset="0"/>
              </a:rPr>
              <a:t>invalid</a:t>
            </a: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MicroserviceException</a:t>
            </a:r>
            <a:r>
              <a:rPr lang="en-US" b="1" dirty="0">
                <a:latin typeface="Baskerville Old Face" panose="02020602080505020303" pitchFamily="18" charset="0"/>
              </a:rPr>
              <a:t> - thrown when the </a:t>
            </a:r>
            <a:r>
              <a:rPr lang="en-US" b="1" dirty="0" smtClean="0">
                <a:latin typeface="Baskerville Old Face" panose="02020602080505020303" pitchFamily="18" charset="0"/>
              </a:rPr>
              <a:t>communicated</a:t>
            </a:r>
          </a:p>
          <a:p>
            <a:pPr marL="0" indent="0">
              <a:buNone/>
            </a:pPr>
            <a:r>
              <a:rPr lang="en-US" b="1" dirty="0">
                <a:latin typeface="Baskerville Old Face" panose="02020602080505020303" pitchFamily="18" charset="0"/>
              </a:rPr>
              <a:t> </a:t>
            </a:r>
            <a:r>
              <a:rPr lang="en-US" b="1" dirty="0" smtClean="0">
                <a:latin typeface="Baskerville Old Face" panose="02020602080505020303" pitchFamily="18" charset="0"/>
              </a:rPr>
              <a:t>  </a:t>
            </a:r>
            <a:r>
              <a:rPr lang="en-US" b="1" dirty="0" err="1" smtClean="0">
                <a:latin typeface="Baskerville Old Face" panose="02020602080505020303" pitchFamily="18" charset="0"/>
              </a:rPr>
              <a:t>microservice</a:t>
            </a:r>
            <a:r>
              <a:rPr lang="en-US" b="1" dirty="0" smtClean="0">
                <a:latin typeface="Baskerville Old Face" panose="02020602080505020303" pitchFamily="18" charset="0"/>
              </a:rPr>
              <a:t> </a:t>
            </a:r>
            <a:r>
              <a:rPr lang="en-US" b="1" dirty="0">
                <a:latin typeface="Baskerville Old Face" panose="02020602080505020303" pitchFamily="18" charset="0"/>
              </a:rPr>
              <a:t>is not working</a:t>
            </a: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Baskerville Old Face" panose="02020602080505020303" pitchFamily="18" charset="0"/>
              </a:rPr>
              <a:t>╸ </a:t>
            </a:r>
            <a:r>
              <a:rPr lang="en-US" b="1" dirty="0" err="1">
                <a:latin typeface="Baskerville Old Face" panose="02020602080505020303" pitchFamily="18" charset="0"/>
              </a:rPr>
              <a:t>PointsExceptionHandler</a:t>
            </a:r>
            <a:r>
              <a:rPr lang="en-US" b="1" dirty="0">
                <a:latin typeface="Baskerville Old Face" panose="02020602080505020303" pitchFamily="18" charset="0"/>
              </a:rPr>
              <a:t> - to handle all the exceptions thrown by </a:t>
            </a:r>
            <a:r>
              <a:rPr lang="en-US" b="1" dirty="0" smtClean="0">
                <a:latin typeface="Baskerville Old Face" panose="02020602080505020303" pitchFamily="18" charset="0"/>
              </a:rPr>
              <a:t>the</a:t>
            </a:r>
          </a:p>
          <a:p>
            <a:pPr marL="0" indent="0">
              <a:buNone/>
            </a:pPr>
            <a:r>
              <a:rPr lang="en-US" b="1" dirty="0">
                <a:latin typeface="Baskerville Old Face" panose="02020602080505020303" pitchFamily="18" charset="0"/>
              </a:rPr>
              <a:t> </a:t>
            </a:r>
            <a:r>
              <a:rPr lang="en-US" b="1" dirty="0" smtClean="0">
                <a:latin typeface="Baskerville Old Face" panose="02020602080505020303" pitchFamily="18" charset="0"/>
              </a:rPr>
              <a:t>  rest </a:t>
            </a:r>
            <a:r>
              <a:rPr lang="en-US" b="1" dirty="0">
                <a:latin typeface="Baskerville Old Face" panose="02020602080505020303" pitchFamily="18" charset="0"/>
              </a:rPr>
              <a:t>controller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32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-95793"/>
            <a:ext cx="10515600" cy="1359762"/>
          </a:xfrm>
        </p:spPr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FEIGN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263968"/>
            <a:ext cx="10515600" cy="5502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╸ </a:t>
            </a:r>
            <a:r>
              <a:rPr lang="en-US" dirty="0" err="1"/>
              <a:t>Auth</a:t>
            </a:r>
            <a:r>
              <a:rPr lang="en-US" dirty="0"/>
              <a:t> client - to communicate with the authentication </a:t>
            </a:r>
            <a:r>
              <a:rPr lang="en-US" dirty="0" err="1"/>
              <a:t>microservice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╸ </a:t>
            </a:r>
            <a:r>
              <a:rPr lang="en-US" dirty="0"/>
              <a:t>Employee client - to communicate with the employee </a:t>
            </a:r>
            <a:r>
              <a:rPr lang="en-US" dirty="0" err="1" smtClean="0"/>
              <a:t>microservice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╸ </a:t>
            </a:r>
            <a:r>
              <a:rPr lang="en-US" dirty="0"/>
              <a:t>Offer client - to communicate with the offer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sz="1800" b="1" dirty="0" smtClean="0">
                <a:latin typeface="Baskerville Old Face" panose="02020602080505020303" pitchFamily="18" charset="0"/>
              </a:rPr>
              <a:t>                                                                     Interface </a:t>
            </a:r>
            <a:r>
              <a:rPr lang="en-IN" sz="1800" b="1" dirty="0">
                <a:latin typeface="Baskerville Old Face" panose="02020602080505020303" pitchFamily="18" charset="0"/>
              </a:rPr>
              <a:t>of Offer Client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2876499"/>
            <a:ext cx="7274639" cy="27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9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359" y="2655480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dirty="0" smtClean="0">
                <a:latin typeface="Baskerville Old Face" panose="02020602080505020303" pitchFamily="18" charset="0"/>
              </a:rPr>
              <a:t>TESTING  </a:t>
            </a:r>
            <a:endParaRPr lang="en-IN" sz="54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0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Baskerville Old Face" panose="02020602080505020303" pitchFamily="18" charset="0"/>
              </a:rPr>
              <a:t>AUTH MICROSERVICE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7" y="1181190"/>
            <a:ext cx="10515600" cy="567681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AuthMicroserviceApplicationTests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UserControllerTest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RestExceptionHandlerTest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JwtUtilTest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ModelTests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 smtClean="0">
                <a:latin typeface="Baskerville Old Face" panose="02020602080505020303" pitchFamily="18" charset="0"/>
              </a:rPr>
              <a:t>UserServiceImplTest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skerville Old Face" panose="02020602080505020303" pitchFamily="18" charset="0"/>
              </a:rPr>
              <a:t>There are 23 test cases and all of them pass successfully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6" y="1471749"/>
            <a:ext cx="6210323" cy="35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23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09" y="-105138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EMPLOYEE MICROSERVICE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17" y="1297577"/>
            <a:ext cx="10430692" cy="5495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╸ </a:t>
            </a:r>
            <a:r>
              <a:rPr lang="en-IN" sz="2400" b="1" dirty="0" err="1">
                <a:latin typeface="Baskerville Old Face" panose="02020602080505020303" pitchFamily="18" charset="0"/>
              </a:rPr>
              <a:t>EmployeeMicroserviceApplicationTests</a:t>
            </a:r>
            <a:r>
              <a:rPr lang="en-IN" sz="2400" dirty="0">
                <a:latin typeface="Baskerville Old Face" panose="02020602080505020303" pitchFamily="18" charset="0"/>
              </a:rPr>
              <a:t> </a:t>
            </a:r>
            <a:endParaRPr lang="en-IN" sz="2400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Baskerville Old Face" panose="02020602080505020303" pitchFamily="18" charset="0"/>
              </a:rPr>
              <a:t>╸ </a:t>
            </a:r>
            <a:r>
              <a:rPr lang="en-IN" sz="2400" b="1" dirty="0" err="1">
                <a:latin typeface="Baskerville Old Face" panose="02020602080505020303" pitchFamily="18" charset="0"/>
              </a:rPr>
              <a:t>OfferClientTest</a:t>
            </a:r>
            <a:r>
              <a:rPr lang="en-IN" sz="2400" b="1" dirty="0">
                <a:latin typeface="Baskerville Old Face" panose="02020602080505020303" pitchFamily="18" charset="0"/>
              </a:rPr>
              <a:t> </a:t>
            </a:r>
            <a:endParaRPr lang="en-IN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Baskerville Old Face" panose="02020602080505020303" pitchFamily="18" charset="0"/>
              </a:rPr>
              <a:t>╸ </a:t>
            </a:r>
            <a:r>
              <a:rPr lang="en-IN" sz="2400" b="1" dirty="0" err="1">
                <a:latin typeface="Baskerville Old Face" panose="02020602080505020303" pitchFamily="18" charset="0"/>
              </a:rPr>
              <a:t>EmployeeControllerTest</a:t>
            </a:r>
            <a:r>
              <a:rPr lang="en-IN" sz="2400" b="1" dirty="0">
                <a:latin typeface="Baskerville Old Face" panose="02020602080505020303" pitchFamily="18" charset="0"/>
              </a:rPr>
              <a:t> </a:t>
            </a:r>
            <a:endParaRPr lang="en-IN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Baskerville Old Face" panose="02020602080505020303" pitchFamily="18" charset="0"/>
              </a:rPr>
              <a:t>╸ </a:t>
            </a:r>
            <a:r>
              <a:rPr lang="en-IN" sz="2400" b="1" dirty="0" err="1">
                <a:latin typeface="Baskerville Old Face" panose="02020602080505020303" pitchFamily="18" charset="0"/>
              </a:rPr>
              <a:t>EmployeeExceptionHandlerTest</a:t>
            </a:r>
            <a:r>
              <a:rPr lang="en-IN" sz="2400" b="1" dirty="0">
                <a:latin typeface="Baskerville Old Face" panose="02020602080505020303" pitchFamily="18" charset="0"/>
              </a:rPr>
              <a:t> </a:t>
            </a:r>
            <a:endParaRPr lang="en-IN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Baskerville Old Face" panose="02020602080505020303" pitchFamily="18" charset="0"/>
              </a:rPr>
              <a:t>╸ </a:t>
            </a:r>
            <a:r>
              <a:rPr lang="en-IN" sz="2400" b="1" dirty="0" err="1">
                <a:latin typeface="Baskerville Old Face" panose="02020602080505020303" pitchFamily="18" charset="0"/>
              </a:rPr>
              <a:t>ModelTests</a:t>
            </a:r>
            <a:r>
              <a:rPr lang="en-IN" sz="2400" b="1" dirty="0">
                <a:latin typeface="Baskerville Old Face" panose="02020602080505020303" pitchFamily="18" charset="0"/>
              </a:rPr>
              <a:t> </a:t>
            </a:r>
            <a:endParaRPr lang="en-IN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Baskerville Old Face" panose="02020602080505020303" pitchFamily="18" charset="0"/>
              </a:rPr>
              <a:t>╸ </a:t>
            </a:r>
            <a:r>
              <a:rPr lang="en-IN" sz="2400" b="1" dirty="0" err="1" smtClean="0">
                <a:latin typeface="Baskerville Old Face" panose="02020602080505020303" pitchFamily="18" charset="0"/>
              </a:rPr>
              <a:t>EmployeeServiceImplTest</a:t>
            </a:r>
            <a:endParaRPr lang="en-IN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Baskerville Old Face" panose="02020602080505020303" pitchFamily="18" charset="0"/>
              </a:rPr>
              <a:t>There are </a:t>
            </a:r>
            <a:r>
              <a:rPr lang="en-US" sz="1800" b="1" dirty="0" smtClean="0">
                <a:latin typeface="Baskerville Old Face" panose="02020602080505020303" pitchFamily="18" charset="0"/>
              </a:rPr>
              <a:t>41 </a:t>
            </a:r>
            <a:r>
              <a:rPr lang="en-US" sz="1800" b="1" dirty="0">
                <a:latin typeface="Baskerville Old Face" panose="02020602080505020303" pitchFamily="18" charset="0"/>
              </a:rPr>
              <a:t>test cases and all of them pass successfully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5" y="1733006"/>
            <a:ext cx="6836152" cy="349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269" y="243205"/>
            <a:ext cx="8993776" cy="1325563"/>
          </a:xfrm>
        </p:spPr>
        <p:txBody>
          <a:bodyPr>
            <a:normAutofit/>
          </a:bodyPr>
          <a:lstStyle/>
          <a:p>
            <a:r>
              <a:rPr lang="en-IN" sz="4800" b="1" dirty="0" smtClean="0">
                <a:latin typeface="Baskerville Old Face" panose="02020602080505020303" pitchFamily="18" charset="0"/>
              </a:rPr>
              <a:t>Technology Used </a:t>
            </a:r>
            <a:endParaRPr lang="en-IN" sz="48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0459"/>
            <a:ext cx="10515600" cy="4351338"/>
          </a:xfrm>
        </p:spPr>
        <p:txBody>
          <a:bodyPr/>
          <a:lstStyle/>
          <a:p>
            <a:r>
              <a:rPr lang="en-IN" sz="3600" b="1" dirty="0" smtClean="0">
                <a:latin typeface="Baskerville Old Face" panose="02020602080505020303" pitchFamily="18" charset="0"/>
              </a:rPr>
              <a:t>Backend</a:t>
            </a:r>
          </a:p>
          <a:p>
            <a:r>
              <a:rPr lang="en-IN" b="1" dirty="0" smtClean="0">
                <a:latin typeface="Baskerville Old Face" panose="02020602080505020303" pitchFamily="18" charset="0"/>
              </a:rPr>
              <a:t> </a:t>
            </a:r>
            <a:r>
              <a:rPr lang="en-IN" b="1" dirty="0">
                <a:latin typeface="Baskerville Old Face" panose="02020602080505020303" pitchFamily="18" charset="0"/>
              </a:rPr>
              <a:t>Spring boot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r>
              <a:rPr lang="en-IN" sz="3600" b="1" dirty="0" smtClean="0">
                <a:latin typeface="Baskerville Old Face" panose="02020602080505020303" pitchFamily="18" charset="0"/>
              </a:rPr>
              <a:t>Front </a:t>
            </a:r>
            <a:r>
              <a:rPr lang="en-IN" sz="3600" b="1" dirty="0">
                <a:latin typeface="Baskerville Old Face" panose="02020602080505020303" pitchFamily="18" charset="0"/>
              </a:rPr>
              <a:t>end </a:t>
            </a:r>
            <a:endParaRPr lang="en-IN" sz="3600" b="1" dirty="0" smtClean="0">
              <a:latin typeface="Baskerville Old Face" panose="02020602080505020303" pitchFamily="18" charset="0"/>
            </a:endParaRPr>
          </a:p>
          <a:p>
            <a:r>
              <a:rPr lang="en-IN" b="1" dirty="0" smtClean="0">
                <a:latin typeface="Baskerville Old Face" panose="02020602080505020303" pitchFamily="18" charset="0"/>
              </a:rPr>
              <a:t>Angular</a:t>
            </a:r>
          </a:p>
          <a:p>
            <a:r>
              <a:rPr lang="en-IN" b="1" dirty="0" smtClean="0">
                <a:latin typeface="Baskerville Old Face" panose="02020602080505020303" pitchFamily="18" charset="0"/>
              </a:rPr>
              <a:t> </a:t>
            </a:r>
            <a:r>
              <a:rPr lang="en-IN" b="1" dirty="0">
                <a:latin typeface="Baskerville Old Face" panose="02020602080505020303" pitchFamily="18" charset="0"/>
              </a:rPr>
              <a:t>Database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r>
              <a:rPr lang="en-IN" b="1" dirty="0" err="1" smtClean="0">
                <a:latin typeface="Baskerville Old Face" panose="02020602080505020303" pitchFamily="18" charset="0"/>
              </a:rPr>
              <a:t>Mysql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61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Baskerville Old Face" panose="02020602080505020303" pitchFamily="18" charset="0"/>
              </a:rPr>
              <a:t>OFFER MICROSERVICE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37" y="1325562"/>
            <a:ext cx="10515600" cy="473560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EmployeeEntityTests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ExceptionTests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OfferEntityTests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OfferServiceTests</a:t>
            </a:r>
            <a:r>
              <a:rPr lang="en-IN" b="1" dirty="0">
                <a:latin typeface="Baskerville Old Face" panose="02020602080505020303" pitchFamily="18" charset="0"/>
              </a:rPr>
              <a:t> 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 smtClean="0">
                <a:latin typeface="Baskerville Old Face" panose="02020602080505020303" pitchFamily="18" charset="0"/>
              </a:rPr>
              <a:t>ModelTests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skerville Old Face" panose="02020602080505020303" pitchFamily="18" charset="0"/>
              </a:rPr>
              <a:t>There are 43 test cases and all of them pass successfully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29" y="1325561"/>
            <a:ext cx="6886858" cy="35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44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Baskerville Old Face" panose="02020602080505020303" pitchFamily="18" charset="0"/>
              </a:rPr>
              <a:t>POINTS MICROSERVICE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2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PointsMicroserviceApplicationTest</a:t>
            </a:r>
            <a:r>
              <a:rPr lang="en-IN" dirty="0">
                <a:latin typeface="Baskerville Old Face" panose="02020602080505020303" pitchFamily="18" charset="0"/>
              </a:rPr>
              <a:t> </a:t>
            </a:r>
            <a:endParaRPr lang="en-IN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PointsControllerTests</a:t>
            </a:r>
            <a:r>
              <a:rPr lang="en-IN" dirty="0">
                <a:latin typeface="Baskerville Old Face" panose="02020602080505020303" pitchFamily="18" charset="0"/>
              </a:rPr>
              <a:t> </a:t>
            </a:r>
            <a:endParaRPr lang="en-IN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>
                <a:latin typeface="Baskerville Old Face" panose="02020602080505020303" pitchFamily="18" charset="0"/>
              </a:rPr>
              <a:t>PointsExceptionHandlerTests</a:t>
            </a:r>
            <a:r>
              <a:rPr lang="en-IN" dirty="0">
                <a:latin typeface="Baskerville Old Face" panose="02020602080505020303" pitchFamily="18" charset="0"/>
              </a:rPr>
              <a:t> </a:t>
            </a:r>
          </a:p>
          <a:p>
            <a:pPr marL="0" indent="0">
              <a:buNone/>
            </a:pPr>
            <a:r>
              <a:rPr lang="en-IN" dirty="0" smtClean="0">
                <a:latin typeface="Baskerville Old Face" panose="02020602080505020303" pitchFamily="18" charset="0"/>
              </a:rPr>
              <a:t>╸ </a:t>
            </a:r>
            <a:r>
              <a:rPr lang="en-IN" b="1" dirty="0" err="1" smtClean="0">
                <a:latin typeface="Baskerville Old Face" panose="02020602080505020303" pitchFamily="18" charset="0"/>
              </a:rPr>
              <a:t>ModelTests</a:t>
            </a: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skerville Old Face" panose="02020602080505020303" pitchFamily="18" charset="0"/>
              </a:rPr>
              <a:t>There are 16 test cases and all of them pass successfully</a:t>
            </a:r>
            <a:endParaRPr lang="en-IN" sz="20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1" y="1535664"/>
            <a:ext cx="6313714" cy="32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7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7142"/>
            <a:ext cx="12192000" cy="1899695"/>
          </a:xfrm>
        </p:spPr>
        <p:txBody>
          <a:bodyPr>
            <a:normAutofit/>
          </a:bodyPr>
          <a:lstStyle/>
          <a:p>
            <a:r>
              <a:rPr lang="en-IN" b="1" dirty="0" smtClean="0">
                <a:latin typeface="Baskerville Old Face" panose="02020602080505020303" pitchFamily="18" charset="0"/>
              </a:rPr>
              <a:t>                        USER </a:t>
            </a:r>
            <a:r>
              <a:rPr lang="en-IN" b="1" dirty="0">
                <a:latin typeface="Baskerville Old Face" panose="02020602080505020303" pitchFamily="18" charset="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828308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LANDING PAGE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8" y="1445622"/>
            <a:ext cx="10289649" cy="48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>
                <a:latin typeface="Baskerville Old Face" panose="02020602080505020303" pitchFamily="18" charset="0"/>
              </a:rPr>
              <a:t>LOGIN PAGE</a:t>
            </a:r>
            <a:endParaRPr lang="en-IN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3" y="1267534"/>
            <a:ext cx="11147883" cy="51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MAIN PAGE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0" y="1325563"/>
            <a:ext cx="10870905" cy="50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97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8" y="192518"/>
            <a:ext cx="5870696" cy="256809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9" y="3538271"/>
            <a:ext cx="5783402" cy="269752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93" y="1741543"/>
            <a:ext cx="6039645" cy="29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5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PROFILE PAGE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8" y="1325563"/>
            <a:ext cx="11504673" cy="47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9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latin typeface="Baskerville Old Face" panose="02020602080505020303" pitchFamily="18" charset="0"/>
              </a:rPr>
              <a:t>ADD </a:t>
            </a:r>
            <a:r>
              <a:rPr lang="en-IN" sz="4000" b="1" dirty="0">
                <a:latin typeface="Baskerville Old Face" panose="02020602080505020303" pitchFamily="18" charset="0"/>
              </a:rPr>
              <a:t>OFFER PAGE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4" y="1325563"/>
            <a:ext cx="10289698" cy="48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3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MY OFFERS PAGE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7" y="1325563"/>
            <a:ext cx="10909774" cy="48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731" y="0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en-IN" sz="4400" b="1" dirty="0">
                <a:latin typeface="Baskerville Old Face" panose="02020602080505020303" pitchFamily="18" charset="0"/>
              </a:rPr>
              <a:t>System Architecture Diagram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31" y="2029099"/>
            <a:ext cx="6803291" cy="33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98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EDIT OFFER PAGE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3" y="1342981"/>
            <a:ext cx="10878887" cy="48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4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OFFER DETAILS PAGE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3" y="1325563"/>
            <a:ext cx="10980606" cy="514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Baskerville Old Face" panose="02020602080505020303" pitchFamily="18" charset="0"/>
              </a:rPr>
              <a:t>CONTACT US PAGE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4" y="1325563"/>
            <a:ext cx="10981469" cy="48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9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326" y="2777399"/>
            <a:ext cx="10515600" cy="1325563"/>
          </a:xfrm>
        </p:spPr>
        <p:txBody>
          <a:bodyPr/>
          <a:lstStyle/>
          <a:p>
            <a:r>
              <a:rPr lang="en-IN" sz="5400" b="1" dirty="0" smtClean="0">
                <a:latin typeface="Baskerville Old Face" panose="02020602080505020303" pitchFamily="18" charset="0"/>
              </a:rPr>
              <a:t>              DEPLOYMENT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94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Authentication Service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5" y="1149531"/>
            <a:ext cx="11965577" cy="50274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Baskerville Old Face" panose="02020602080505020303" pitchFamily="18" charset="0"/>
              </a:rPr>
              <a:t>                                CI/CD </a:t>
            </a:r>
            <a:r>
              <a:rPr lang="en-US" b="1" dirty="0">
                <a:latin typeface="Baskerville Old Face" panose="02020602080505020303" pitchFamily="18" charset="0"/>
              </a:rPr>
              <a:t>Pipeline for </a:t>
            </a:r>
            <a:r>
              <a:rPr lang="en-US" b="1" dirty="0" err="1" smtClean="0">
                <a:latin typeface="Baskerville Old Face" panose="02020602080505020303" pitchFamily="18" charset="0"/>
              </a:rPr>
              <a:t>auth</a:t>
            </a:r>
            <a:r>
              <a:rPr lang="en-US" b="1" dirty="0" smtClean="0">
                <a:latin typeface="Baskerville Old Face" panose="02020602080505020303" pitchFamily="18" charset="0"/>
              </a:rPr>
              <a:t>-service</a:t>
            </a: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 smtClean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b="1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Baskerville Old Face" panose="02020602080505020303" pitchFamily="18" charset="0"/>
              </a:rPr>
              <a:t>                                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Deployment - MFPE Project (Protected View) (Last saved by user) - Word (Product Activation Failed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t="44525" r="42471" b="23533"/>
          <a:stretch/>
        </p:blipFill>
        <p:spPr>
          <a:xfrm>
            <a:off x="2516777" y="2187712"/>
            <a:ext cx="6118463" cy="28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52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Employee Service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" y="1325562"/>
            <a:ext cx="12181114" cy="5345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Baskerville Old Face" panose="02020602080505020303" pitchFamily="18" charset="0"/>
              </a:rPr>
              <a:t>                                           CI/CD </a:t>
            </a:r>
            <a:r>
              <a:rPr lang="en-US" sz="2400" b="1" dirty="0">
                <a:latin typeface="Baskerville Old Face" panose="02020602080505020303" pitchFamily="18" charset="0"/>
              </a:rPr>
              <a:t>Pipeline for employee service</a:t>
            </a:r>
            <a:endParaRPr lang="en-IN" sz="24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33" y="1963121"/>
            <a:ext cx="8149820" cy="38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5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Offer Service</a:t>
            </a:r>
            <a:endParaRPr lang="en-IN" sz="40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263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Baskerville Old Face" panose="02020602080505020303" pitchFamily="18" charset="0"/>
              </a:rPr>
              <a:t>              CI/CD </a:t>
            </a:r>
            <a:r>
              <a:rPr lang="en-US" b="1" dirty="0">
                <a:latin typeface="Baskerville Old Face" panose="02020602080505020303" pitchFamily="18" charset="0"/>
              </a:rPr>
              <a:t>Pipeline for offer service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63" y="2158421"/>
            <a:ext cx="7566849" cy="35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3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askerville Old Face" panose="02020602080505020303" pitchFamily="18" charset="0"/>
              </a:rPr>
              <a:t>Points Service</a:t>
            </a:r>
            <a:endParaRPr lang="en-IN" sz="4000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0824"/>
            <a:ext cx="12192000" cy="50361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</a:t>
            </a:r>
            <a:r>
              <a:rPr lang="en-US" sz="2400" b="1" dirty="0" smtClean="0">
                <a:latin typeface="Baskerville Old Face" panose="02020602080505020303" pitchFamily="18" charset="0"/>
              </a:rPr>
              <a:t>CI/CD </a:t>
            </a:r>
            <a:r>
              <a:rPr lang="en-US" sz="2400" b="1" dirty="0">
                <a:latin typeface="Baskerville Old Face" panose="02020602080505020303" pitchFamily="18" charset="0"/>
              </a:rPr>
              <a:t>Pipeline for points service</a:t>
            </a:r>
            <a:endParaRPr lang="en-IN" sz="24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47" y="1985555"/>
            <a:ext cx="8090475" cy="37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514" y="2019754"/>
            <a:ext cx="11345091" cy="2439034"/>
          </a:xfrm>
        </p:spPr>
        <p:txBody>
          <a:bodyPr>
            <a:normAutofit/>
          </a:bodyPr>
          <a:lstStyle/>
          <a:p>
            <a:r>
              <a:rPr lang="en-IN" sz="7200" b="1" dirty="0" smtClean="0">
                <a:latin typeface="Brush Script MT" panose="03060802040406070304" pitchFamily="66" charset="0"/>
              </a:rPr>
              <a:t> Thank You</a:t>
            </a:r>
            <a:endParaRPr lang="en-IN" sz="72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6703" y="0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en-IN" sz="4400" b="1" dirty="0" smtClean="0">
                <a:latin typeface="Baskerville Old Face" panose="02020602080505020303" pitchFamily="18" charset="0"/>
              </a:rPr>
              <a:t>      Use </a:t>
            </a:r>
            <a:r>
              <a:rPr lang="en-IN" sz="4400" b="1" dirty="0">
                <a:latin typeface="Baskerville Old Face" panose="02020602080505020303" pitchFamily="18" charset="0"/>
              </a:rPr>
              <a:t>Case Diagram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05" y="1325563"/>
            <a:ext cx="5303980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182225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askerville Old Face" panose="02020602080505020303" pitchFamily="18" charset="0"/>
              </a:rPr>
              <a:t>CORPORATE CLASSIFIEDS IN A SHELL</a:t>
            </a:r>
            <a:endParaRPr lang="en-IN" sz="4000" dirty="0">
              <a:latin typeface="Baskerville Old Face" panose="02020602080505020303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1450" y="3343275"/>
            <a:ext cx="1733550" cy="149542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Baskerville Old Face" panose="02020602080505020303" pitchFamily="18" charset="0"/>
              </a:rPr>
              <a:t>USER</a:t>
            </a:r>
            <a:endParaRPr lang="en-IN" sz="3200" dirty="0">
              <a:latin typeface="Baskerville Old Face" panose="02020602080505020303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905000" y="3945731"/>
            <a:ext cx="581025" cy="2905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 rot="10800000" flipH="1" flipV="1">
            <a:off x="2486025" y="3198019"/>
            <a:ext cx="2324099" cy="178593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latin typeface="Baskerville Old Face" panose="02020602080505020303" pitchFamily="18" charset="0"/>
              </a:rPr>
              <a:t>Classifieds Portal (medium)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819648" y="3945732"/>
            <a:ext cx="571500" cy="25360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400672" y="3343275"/>
            <a:ext cx="1990727" cy="149542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Baskerville Old Face" panose="02020602080505020303" pitchFamily="18" charset="0"/>
              </a:rPr>
              <a:t>Authentication </a:t>
            </a:r>
            <a:r>
              <a:rPr lang="en-IN" sz="1600" dirty="0" err="1" smtClean="0">
                <a:latin typeface="Baskerville Old Face" panose="02020602080505020303" pitchFamily="18" charset="0"/>
              </a:rPr>
              <a:t>microservice</a:t>
            </a:r>
            <a:endParaRPr lang="en-IN" sz="1600" dirty="0">
              <a:latin typeface="Baskerville Old Face" panose="02020602080505020303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879433">
            <a:off x="7066325" y="2719287"/>
            <a:ext cx="1797093" cy="503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7500395" y="3819554"/>
            <a:ext cx="1331088" cy="41668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 rot="1520331" flipV="1">
            <a:off x="7098353" y="4878631"/>
            <a:ext cx="1667145" cy="46170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8940978" y="1516629"/>
            <a:ext cx="1840375" cy="123849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Baskerville Old Face" panose="02020602080505020303" pitchFamily="18" charset="0"/>
              </a:rPr>
              <a:t>Offer </a:t>
            </a:r>
            <a:r>
              <a:rPr lang="en-IN" sz="1600" dirty="0" err="1" smtClean="0">
                <a:latin typeface="Baskerville Old Face" panose="02020602080505020303" pitchFamily="18" charset="0"/>
              </a:rPr>
              <a:t>microservice</a:t>
            </a:r>
            <a:endParaRPr lang="en-IN" sz="1600" dirty="0">
              <a:latin typeface="Baskerville Old Face" panose="02020602080505020303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40479" y="3287410"/>
            <a:ext cx="1811502" cy="131664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Baskerville Old Face" panose="02020602080505020303" pitchFamily="18" charset="0"/>
              </a:rPr>
              <a:t>Employee </a:t>
            </a:r>
            <a:r>
              <a:rPr lang="en-IN" sz="1600" dirty="0" err="1" smtClean="0">
                <a:latin typeface="Baskerville Old Face" panose="02020602080505020303" pitchFamily="18" charset="0"/>
              </a:rPr>
              <a:t>microservice</a:t>
            </a:r>
            <a:endParaRPr lang="en-IN" sz="1600" dirty="0">
              <a:latin typeface="Baskerville Old Face" panose="0202060208050502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940480" y="5035848"/>
            <a:ext cx="1835908" cy="128392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Baskerville Old Face" panose="02020602080505020303" pitchFamily="18" charset="0"/>
              </a:rPr>
              <a:t>Points </a:t>
            </a:r>
            <a:r>
              <a:rPr lang="en-IN" sz="1600" dirty="0" err="1" smtClean="0">
                <a:latin typeface="Baskerville Old Face" panose="02020602080505020303" pitchFamily="18" charset="0"/>
              </a:rPr>
              <a:t>microservice</a:t>
            </a:r>
            <a:endParaRPr lang="en-IN" sz="16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2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b="1" dirty="0" smtClean="0">
                <a:latin typeface="Baskerville Old Face" panose="02020602080505020303" pitchFamily="18" charset="0"/>
              </a:rPr>
              <a:t/>
            </a:r>
            <a:br>
              <a:rPr lang="en-IN" sz="5400" b="1" dirty="0" smtClean="0">
                <a:latin typeface="Baskerville Old Face" panose="02020602080505020303" pitchFamily="18" charset="0"/>
              </a:rPr>
            </a:br>
            <a:r>
              <a:rPr lang="en-IN" sz="5400" b="1" dirty="0">
                <a:latin typeface="Baskerville Old Face" panose="02020602080505020303" pitchFamily="18" charset="0"/>
              </a:rPr>
              <a:t/>
            </a:r>
            <a:br>
              <a:rPr lang="en-IN" sz="5400" b="1" dirty="0">
                <a:latin typeface="Baskerville Old Face" panose="02020602080505020303" pitchFamily="18" charset="0"/>
              </a:rPr>
            </a:br>
            <a:r>
              <a:rPr lang="en-IN" sz="5400" b="1" dirty="0" smtClean="0">
                <a:latin typeface="Baskerville Old Face" panose="02020602080505020303" pitchFamily="18" charset="0"/>
              </a:rPr>
              <a:t/>
            </a:r>
            <a:br>
              <a:rPr lang="en-IN" sz="5400" b="1" dirty="0" smtClean="0">
                <a:latin typeface="Baskerville Old Face" panose="02020602080505020303" pitchFamily="18" charset="0"/>
              </a:rPr>
            </a:br>
            <a:r>
              <a:rPr lang="en-IN" sz="5400" b="1" dirty="0">
                <a:latin typeface="Baskerville Old Face" panose="02020602080505020303" pitchFamily="18" charset="0"/>
              </a:rPr>
              <a:t/>
            </a:r>
            <a:br>
              <a:rPr lang="en-IN" sz="5400" b="1" dirty="0">
                <a:latin typeface="Baskerville Old Face" panose="02020602080505020303" pitchFamily="18" charset="0"/>
              </a:rPr>
            </a:br>
            <a:r>
              <a:rPr lang="en-IN" sz="5400" b="1" dirty="0" smtClean="0">
                <a:latin typeface="Baskerville Old Face" panose="02020602080505020303" pitchFamily="18" charset="0"/>
              </a:rPr>
              <a:t/>
            </a:r>
            <a:br>
              <a:rPr lang="en-IN" sz="5400" b="1" dirty="0" smtClean="0">
                <a:latin typeface="Baskerville Old Face" panose="02020602080505020303" pitchFamily="18" charset="0"/>
              </a:rPr>
            </a:br>
            <a:r>
              <a:rPr lang="en-IN" sz="5400" b="1" dirty="0" smtClean="0">
                <a:latin typeface="Baskerville Old Face" panose="02020602080505020303" pitchFamily="18" charset="0"/>
              </a:rPr>
              <a:t/>
            </a:r>
            <a:br>
              <a:rPr lang="en-IN" sz="5400" b="1" dirty="0" smtClean="0">
                <a:latin typeface="Baskerville Old Face" panose="02020602080505020303" pitchFamily="18" charset="0"/>
              </a:rPr>
            </a:br>
            <a:r>
              <a:rPr lang="en-IN" sz="5400" b="1" dirty="0">
                <a:latin typeface="Baskerville Old Face" panose="02020602080505020303" pitchFamily="18" charset="0"/>
              </a:rPr>
              <a:t/>
            </a:r>
            <a:br>
              <a:rPr lang="en-IN" sz="5400" b="1" dirty="0">
                <a:latin typeface="Baskerville Old Face" panose="02020602080505020303" pitchFamily="18" charset="0"/>
              </a:rPr>
            </a:br>
            <a:r>
              <a:rPr lang="en-IN" sz="5400" b="1" dirty="0" smtClean="0">
                <a:latin typeface="Baskerville Old Face" panose="02020602080505020303" pitchFamily="18" charset="0"/>
              </a:rPr>
              <a:t>       </a:t>
            </a:r>
            <a:r>
              <a:rPr lang="en-IN" sz="5300" b="1" dirty="0" smtClean="0">
                <a:latin typeface="Baskerville Old Face" panose="02020602080505020303" pitchFamily="18" charset="0"/>
              </a:rPr>
              <a:t>REQUIREMENT ANALYSIS</a:t>
            </a:r>
            <a:endParaRPr lang="en-IN" sz="53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Baskerville Old Face" panose="02020602080505020303" pitchFamily="18" charset="0"/>
              </a:rPr>
              <a:t>CLASS DIAGRAM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68" y="1447481"/>
            <a:ext cx="7454096" cy="5266728"/>
          </a:xfrm>
        </p:spPr>
      </p:pic>
    </p:spTree>
    <p:extLst>
      <p:ext uri="{BB962C8B-B14F-4D97-AF65-F5344CB8AC3E}">
        <p14:creationId xmlns:p14="http://schemas.microsoft.com/office/powerpoint/2010/main" val="339493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1081</Words>
  <Application>Microsoft Office PowerPoint</Application>
  <PresentationFormat>Widescreen</PresentationFormat>
  <Paragraphs>242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Baskerville Old Face</vt:lpstr>
      <vt:lpstr>Brush Script MT</vt:lpstr>
      <vt:lpstr>Calibri</vt:lpstr>
      <vt:lpstr>Calibri Light</vt:lpstr>
      <vt:lpstr>Office Theme</vt:lpstr>
      <vt:lpstr>CORPORATE CLASSIFIEDS</vt:lpstr>
      <vt:lpstr>OUR TEAM</vt:lpstr>
      <vt:lpstr>Project Overview</vt:lpstr>
      <vt:lpstr>Technology Used </vt:lpstr>
      <vt:lpstr>System Architecture Diagram</vt:lpstr>
      <vt:lpstr>      Use Case Diagram</vt:lpstr>
      <vt:lpstr>CORPORATE CLASSIFIEDS IN A SHELL</vt:lpstr>
      <vt:lpstr>              REQUIREMENT ANALYSIS</vt:lpstr>
      <vt:lpstr>CLASS DIAGRAM</vt:lpstr>
      <vt:lpstr>SQL TABLES</vt:lpstr>
      <vt:lpstr>SQL TABLES (CONTINUED)</vt:lpstr>
      <vt:lpstr>  DEVELOPMENT &amp; DESIGNING</vt:lpstr>
      <vt:lpstr>MICROSERVICES</vt:lpstr>
      <vt:lpstr>AUTH MICROSERVICE</vt:lpstr>
      <vt:lpstr>REST ENDPOINTS</vt:lpstr>
      <vt:lpstr>Rest Controller (a gist)</vt:lpstr>
      <vt:lpstr>AUTH SERVICE </vt:lpstr>
      <vt:lpstr>EXCEPTION HANDLING</vt:lpstr>
      <vt:lpstr>EMPLOYEE MICROSERVICE </vt:lpstr>
      <vt:lpstr>REST ENDPOINTS </vt:lpstr>
      <vt:lpstr>Rest Controller (a gist)</vt:lpstr>
      <vt:lpstr>EMPLOYEE  SERVICE</vt:lpstr>
      <vt:lpstr>EXCEPTION HANDLING</vt:lpstr>
      <vt:lpstr>FEIGN CLIENTS</vt:lpstr>
      <vt:lpstr>OFFER MICROSERVICE</vt:lpstr>
      <vt:lpstr>REST ENDPOINTS</vt:lpstr>
      <vt:lpstr>Rest Controller (a gist)</vt:lpstr>
      <vt:lpstr>OFFER  SERVICE</vt:lpstr>
      <vt:lpstr>EXCEPTION HANDLING</vt:lpstr>
      <vt:lpstr>FEIGN CLIENTS</vt:lpstr>
      <vt:lpstr>               POINTS          MICROSERVICE </vt:lpstr>
      <vt:lpstr> REST ENDPOINTS</vt:lpstr>
      <vt:lpstr>Rest Controller (a gist)</vt:lpstr>
      <vt:lpstr> POINTS  SERVICE </vt:lpstr>
      <vt:lpstr>EXCEPTION HANDLING</vt:lpstr>
      <vt:lpstr>FEIGN CLIENTS</vt:lpstr>
      <vt:lpstr>TESTING  </vt:lpstr>
      <vt:lpstr>AUTH MICROSERVICE</vt:lpstr>
      <vt:lpstr>EMPLOYEE MICROSERVICE</vt:lpstr>
      <vt:lpstr>OFFER MICROSERVICE</vt:lpstr>
      <vt:lpstr>POINTS MICROSERVICE</vt:lpstr>
      <vt:lpstr>                        USER INTERFACE</vt:lpstr>
      <vt:lpstr>LANDING PAGE</vt:lpstr>
      <vt:lpstr>LOGIN PAGE</vt:lpstr>
      <vt:lpstr>MAIN PAGE</vt:lpstr>
      <vt:lpstr>PowerPoint Presentation</vt:lpstr>
      <vt:lpstr>PROFILE PAGE </vt:lpstr>
      <vt:lpstr>ADD OFFER PAGE </vt:lpstr>
      <vt:lpstr>MY OFFERS PAGE </vt:lpstr>
      <vt:lpstr>EDIT OFFER PAGE </vt:lpstr>
      <vt:lpstr>OFFER DETAILS PAGE </vt:lpstr>
      <vt:lpstr>CONTACT US PAGE </vt:lpstr>
      <vt:lpstr>              DEPLOYMENT </vt:lpstr>
      <vt:lpstr>Authentication Service</vt:lpstr>
      <vt:lpstr>Employee Service</vt:lpstr>
      <vt:lpstr>Offer Service</vt:lpstr>
      <vt:lpstr>Points Service</vt:lpstr>
      <vt:lpstr> 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Swetha reddy SD</dc:creator>
  <cp:lastModifiedBy>Swetha reddy SD</cp:lastModifiedBy>
  <cp:revision>50</cp:revision>
  <dcterms:created xsi:type="dcterms:W3CDTF">2022-07-12T07:35:35Z</dcterms:created>
  <dcterms:modified xsi:type="dcterms:W3CDTF">2022-07-15T03:46:35Z</dcterms:modified>
</cp:coreProperties>
</file>